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77" r:id="rId2"/>
    <p:sldId id="27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67" r:id="rId14"/>
    <p:sldId id="268" r:id="rId15"/>
    <p:sldId id="271" r:id="rId16"/>
    <p:sldId id="272" r:id="rId17"/>
    <p:sldId id="273" r:id="rId18"/>
    <p:sldId id="274" r:id="rId19"/>
    <p:sldId id="278" r:id="rId20"/>
    <p:sldId id="276" r:id="rId2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59" autoAdjust="0"/>
    <p:restoredTop sz="94660"/>
  </p:normalViewPr>
  <p:slideViewPr>
    <p:cSldViewPr>
      <p:cViewPr varScale="1">
        <p:scale>
          <a:sx n="38" d="100"/>
          <a:sy n="38" d="100"/>
        </p:scale>
        <p:origin x="-80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DBFDF-EEDE-47FB-B7D9-ED7633626220}" type="datetimeFigureOut">
              <a:rPr lang="ko-KR" altLang="en-US" smtClean="0"/>
              <a:t>2011-09-20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4E060E-7F87-4B36-B12E-F4EAC08CD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914913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644D1F-E356-415D-A916-DC33E6CEE10D}" type="datetimeFigureOut">
              <a:rPr lang="ko-KR" altLang="en-US" smtClean="0"/>
              <a:t>2011-09-20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7AB86-EB18-445B-8BD5-AD0D5D95FB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18775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0574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8696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696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2B9F-7C49-4AC1-A67B-CDE29A89A471}" type="datetime1">
              <a:rPr lang="ko-KR" altLang="en-US" smtClean="0"/>
              <a:t>2011-09-20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592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1EB9D-47F1-4F36-B8D2-983D94169F67}" type="datetime1">
              <a:rPr lang="ko-KR" altLang="en-US" smtClean="0"/>
              <a:t>2011-09-20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980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44AB-8E0E-4A6D-BCFF-D135A964D717}" type="datetime1">
              <a:rPr lang="ko-KR" altLang="en-US" smtClean="0"/>
              <a:t>2011-09-20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847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F7D7B-CB56-4FEC-9553-7F9F27547081}" type="datetime1">
              <a:rPr lang="ko-KR" altLang="en-US" smtClean="0"/>
              <a:t>2011-09-20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8476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42AF-EDF3-47E8-AC86-DDF960373FBA}" type="datetime1">
              <a:rPr lang="ko-KR" altLang="en-US" smtClean="0"/>
              <a:t>2011-09-20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7762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B8C4B-9F13-44F7-91AA-BE34B250C92B}" type="datetime1">
              <a:rPr lang="ko-KR" altLang="en-US" smtClean="0"/>
              <a:t>2011-09-20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8772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31343-9004-46CD-B9F6-C059D28474F9}" type="datetime1">
              <a:rPr lang="ko-KR" altLang="en-US" smtClean="0"/>
              <a:t>2011-09-20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435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8E73D-B89C-4653-A5D6-49441A73A542}" type="datetime1">
              <a:rPr lang="ko-KR" altLang="en-US" smtClean="0"/>
              <a:t>2011-09-20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6247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BEE-FF23-4B34-980B-C5D2C7B80BC5}" type="datetime1">
              <a:rPr lang="ko-KR" altLang="en-US" smtClean="0"/>
              <a:t>2011-09-20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8691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6CA0-481B-4035-8FAD-CBF1CED4A9F9}" type="datetime1">
              <a:rPr lang="ko-KR" altLang="en-US" smtClean="0"/>
              <a:t>2011-09-20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011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44658-2818-4CB6-AE4F-9E108F06AC94}" type="datetime1">
              <a:rPr lang="ko-KR" altLang="en-US" smtClean="0"/>
              <a:t>2011-09-20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0660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6DA93-0F46-47E4-9424-9F93FBD8DA99}" type="datetime1">
              <a:rPr lang="ko-KR" altLang="en-US" smtClean="0"/>
              <a:t>2011-09-20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674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446807"/>
            <a:ext cx="7772400" cy="2118097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/>
          <a:p>
            <a:r>
              <a:rPr lang="ko-KR" altLang="en-US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리눅스</a:t>
            </a:r>
            <a:r>
              <a:rPr lang="ko-KR" altLang="en-US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 시스템 </a:t>
            </a:r>
            <a:r>
              <a:rPr lang="en-US" altLang="ko-KR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&amp; </a:t>
            </a:r>
            <a:r>
              <a:rPr lang="ko-KR" altLang="en-US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커널</a:t>
            </a:r>
            <a:r>
              <a:rPr lang="ko-KR" altLang="en-US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 기초</a:t>
            </a:r>
            <a:r>
              <a:rPr lang="en-US" altLang="ko-KR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/>
            </a:r>
            <a:br>
              <a:rPr lang="en-US" altLang="ko-KR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</a:br>
            <a:r>
              <a:rPr lang="en-US" altLang="ko-KR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 </a:t>
            </a:r>
            <a:r>
              <a:rPr lang="en-US" altLang="ko-KR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                        </a:t>
            </a:r>
            <a:r>
              <a:rPr lang="en-US" altLang="ko-KR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P.46 – P.53</a:t>
            </a:r>
            <a:r>
              <a:rPr lang="en-US" altLang="ko-KR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/>
            </a:r>
            <a:br>
              <a:rPr lang="en-US" altLang="ko-KR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</a:br>
            <a:endParaRPr lang="ko-KR" altLang="en-US" dirty="0">
              <a:solidFill>
                <a:schemeClr val="accent6">
                  <a:lumMod val="50000"/>
                </a:schemeClr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371600" y="2996952"/>
            <a:ext cx="7772400" cy="3861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US" altLang="ko-KR" dirty="0" smtClean="0">
              <a:solidFill>
                <a:schemeClr val="accent6">
                  <a:lumMod val="50000"/>
                </a:schemeClr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  <a:p>
            <a:pPr algn="r"/>
            <a:endParaRPr lang="en-US" altLang="ko-KR" dirty="0">
              <a:solidFill>
                <a:schemeClr val="accent6">
                  <a:lumMod val="50000"/>
                </a:schemeClr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  <a:p>
            <a:pPr algn="r"/>
            <a:r>
              <a:rPr lang="ko-KR" altLang="en-US" sz="3600" spc="300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이름</a:t>
            </a:r>
            <a:r>
              <a:rPr lang="en-US" altLang="ko-KR" sz="3600" spc="300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: </a:t>
            </a:r>
            <a:r>
              <a:rPr lang="en-US" altLang="ko-KR" sz="3600" spc="300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nsh009</a:t>
            </a:r>
            <a:endParaRPr lang="en-US" altLang="ko-KR" sz="3600" spc="300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  <a:p>
            <a:pPr algn="r"/>
            <a:r>
              <a:rPr lang="ko-KR" altLang="en-US" sz="3600" spc="3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학번</a:t>
            </a:r>
            <a:r>
              <a:rPr lang="en-US" altLang="ko-KR" sz="3600" spc="3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: </a:t>
            </a:r>
            <a:r>
              <a:rPr lang="en-US" altLang="ko-KR" sz="3600" spc="300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112</a:t>
            </a:r>
            <a:endParaRPr lang="en-US" altLang="ko-KR" sz="3600" spc="300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02624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240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747464"/>
            <a:ext cx="9144000" cy="21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 err="1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Usr</a:t>
            </a:r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/</a:t>
            </a:r>
            <a:r>
              <a:rPr lang="en-US" altLang="ko-KR" sz="3600" dirty="0" err="1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src</a:t>
            </a:r>
            <a:endParaRPr lang="ko-KR" altLang="en-US" dirty="0">
              <a:solidFill>
                <a:srgbClr val="FF0000"/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12" name="내용 개체 틀 11"/>
          <p:cNvSpPr>
            <a:spLocks noGrp="1"/>
          </p:cNvSpPr>
          <p:nvPr>
            <p:ph idx="1"/>
          </p:nvPr>
        </p:nvSpPr>
        <p:spPr>
          <a:xfrm>
            <a:off x="323528" y="692696"/>
            <a:ext cx="85689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리눅스</a:t>
            </a:r>
            <a:r>
              <a:rPr lang="ko-KR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설치시</a:t>
            </a:r>
            <a:r>
              <a:rPr lang="ko-KR" altLang="en-US" sz="24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컴파일되는</a:t>
            </a:r>
            <a:r>
              <a:rPr lang="ko-KR" altLang="en-US" sz="24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소스들의 집합 </a:t>
            </a:r>
            <a:endParaRPr lang="en-US" altLang="ko-KR" sz="2400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다양한 </a:t>
            </a:r>
            <a:r>
              <a:rPr lang="ko-KR" altLang="en-US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커널</a:t>
            </a:r>
            <a:r>
              <a:rPr lang="ko-KR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버전의 폴더들이 존재</a:t>
            </a:r>
            <a:endParaRPr lang="en-US" altLang="ko-KR" sz="2400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ko-KR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추후 </a:t>
            </a:r>
            <a:r>
              <a:rPr lang="ko-KR" altLang="en-US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모듈별로</a:t>
            </a:r>
            <a:r>
              <a:rPr lang="ko-KR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재 </a:t>
            </a:r>
            <a:r>
              <a:rPr lang="ko-KR" altLang="en-US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컴파일할때</a:t>
            </a:r>
            <a:r>
              <a:rPr lang="ko-KR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재사용됨</a:t>
            </a:r>
            <a:r>
              <a:rPr lang="en-US" altLang="ko-KR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ko-KR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지워도 상관 없음</a:t>
            </a:r>
            <a:endParaRPr lang="ko-KR" altLang="en-US" sz="24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40352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036254"/>
            <a:ext cx="6369496" cy="477712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7702624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294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561305"/>
            <a:ext cx="6948264" cy="21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dirty="0" smtClean="0">
                <a:solidFill>
                  <a:srgbClr val="C0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1. </a:t>
            </a:r>
            <a:r>
              <a:rPr lang="en-US" altLang="ko-KR" sz="3600" dirty="0" err="1" smtClean="0">
                <a:solidFill>
                  <a:srgbClr val="C0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Usr</a:t>
            </a:r>
            <a:r>
              <a:rPr lang="en-US" altLang="ko-KR" sz="3600" dirty="0" smtClean="0">
                <a:solidFill>
                  <a:srgbClr val="C0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/</a:t>
            </a:r>
            <a:r>
              <a:rPr lang="en-US" altLang="ko-KR" sz="3600" dirty="0" err="1" smtClean="0">
                <a:solidFill>
                  <a:srgbClr val="C0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src</a:t>
            </a:r>
            <a:r>
              <a:rPr lang="en-US" altLang="ko-KR" sz="3600" dirty="0" smtClean="0">
                <a:solidFill>
                  <a:srgbClr val="C0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/* </a:t>
            </a:r>
            <a:r>
              <a:rPr lang="ko-KR" altLang="en-US" sz="3600" dirty="0" smtClean="0">
                <a:solidFill>
                  <a:srgbClr val="C0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구조</a:t>
            </a:r>
            <a:endParaRPr lang="ko-KR" altLang="en-US" dirty="0">
              <a:solidFill>
                <a:srgbClr val="C00000"/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pic>
        <p:nvPicPr>
          <p:cNvPr id="2" name="내용 개체 틀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36712"/>
            <a:ext cx="8928992" cy="5951567"/>
          </a:xfrm>
        </p:spPr>
      </p:pic>
      <p:sp>
        <p:nvSpPr>
          <p:cNvPr id="5" name="TextBox 4"/>
          <p:cNvSpPr txBox="1"/>
          <p:nvPr/>
        </p:nvSpPr>
        <p:spPr>
          <a:xfrm>
            <a:off x="7740352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300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561305"/>
            <a:ext cx="6948264" cy="21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1. </a:t>
            </a:r>
            <a:r>
              <a:rPr lang="en-US" altLang="ko-KR" sz="3600" dirty="0" err="1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init</a:t>
            </a:r>
            <a:endParaRPr lang="ko-KR" altLang="en-US" dirty="0">
              <a:solidFill>
                <a:srgbClr val="FF0000"/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12" name="내용 개체 틀 11"/>
          <p:cNvSpPr>
            <a:spLocks noGrp="1"/>
          </p:cNvSpPr>
          <p:nvPr>
            <p:ph idx="1"/>
          </p:nvPr>
        </p:nvSpPr>
        <p:spPr>
          <a:xfrm>
            <a:off x="518864" y="98072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커널의</a:t>
            </a:r>
            <a:r>
              <a:rPr lang="ko-KR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초기화 코드를 포</a:t>
            </a:r>
            <a:r>
              <a:rPr lang="ko-KR" alt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함</a:t>
            </a:r>
            <a:endParaRPr lang="en-US" altLang="ko-KR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(LILO,GRUB,PPCBOOT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로부터 </a:t>
            </a:r>
            <a:r>
              <a:rPr lang="ko-KR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실행권을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넘겨 받고 </a:t>
            </a:r>
            <a:r>
              <a:rPr lang="en-US" altLang="ko-K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Main.c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로드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sz="20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988840"/>
            <a:ext cx="6369496" cy="477712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740352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424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561305"/>
            <a:ext cx="6948264" cy="21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2. Drivers</a:t>
            </a:r>
            <a:endParaRPr lang="ko-KR" altLang="en-US" dirty="0">
              <a:solidFill>
                <a:srgbClr val="FF0000"/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12" name="내용 개체 틀 11"/>
          <p:cNvSpPr>
            <a:spLocks noGrp="1"/>
          </p:cNvSpPr>
          <p:nvPr>
            <p:ph idx="1"/>
          </p:nvPr>
        </p:nvSpPr>
        <p:spPr>
          <a:xfrm>
            <a:off x="518864" y="980728"/>
            <a:ext cx="8625136" cy="4525963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시스템의 디바이스 드라이버 코드를 포함</a:t>
            </a:r>
            <a:endParaRPr lang="en-US" altLang="ko-KR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드라이버별로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디렉토리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세분화 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ex. </a:t>
            </a:r>
            <a:r>
              <a:rPr lang="en-US" altLang="ko-K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Usb,net,sound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sz="20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988840"/>
            <a:ext cx="6369496" cy="477712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702624" y="6362164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953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561305"/>
            <a:ext cx="6948264" cy="21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3. arch</a:t>
            </a:r>
            <a:endParaRPr lang="ko-KR" altLang="en-US" dirty="0">
              <a:solidFill>
                <a:srgbClr val="FF0000"/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12" name="내용 개체 틀 11"/>
          <p:cNvSpPr>
            <a:spLocks noGrp="1"/>
          </p:cNvSpPr>
          <p:nvPr>
            <p:ph idx="1"/>
          </p:nvPr>
        </p:nvSpPr>
        <p:spPr>
          <a:xfrm>
            <a:off x="518864" y="980728"/>
            <a:ext cx="8625136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ko-KR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CPU</a:t>
            </a:r>
            <a:r>
              <a:rPr lang="ko-KR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에 종속적인 </a:t>
            </a:r>
            <a:r>
              <a:rPr lang="ko-KR" alt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커널</a:t>
            </a:r>
            <a:r>
              <a:rPr lang="ko-KR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코드를 포</a:t>
            </a:r>
            <a:r>
              <a:rPr lang="ko-KR" alt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함</a:t>
            </a:r>
            <a:endParaRPr lang="en-US" altLang="ko-KR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(CPU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유형별로 세분화 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ex. I386,i686,arm)</a:t>
            </a:r>
            <a:endParaRPr lang="ko-KR" altLang="en-US" sz="20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988840"/>
            <a:ext cx="6369496" cy="477712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702624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959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561305"/>
            <a:ext cx="6948264" cy="21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dirty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4</a:t>
            </a:r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. kernel</a:t>
            </a:r>
            <a:endParaRPr lang="ko-KR" altLang="en-US" dirty="0">
              <a:solidFill>
                <a:srgbClr val="FF0000"/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12" name="내용 개체 틀 11"/>
          <p:cNvSpPr>
            <a:spLocks noGrp="1"/>
          </p:cNvSpPr>
          <p:nvPr>
            <p:ph idx="1"/>
          </p:nvPr>
        </p:nvSpPr>
        <p:spPr>
          <a:xfrm>
            <a:off x="518864" y="980728"/>
            <a:ext cx="8625136" cy="4525963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메인 </a:t>
            </a:r>
            <a:r>
              <a:rPr lang="ko-KR" alt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커널</a:t>
            </a:r>
            <a:r>
              <a:rPr lang="ko-KR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코드 포함</a:t>
            </a:r>
            <a:endParaRPr lang="en-US" altLang="ko-KR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(CPU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종속적인 코드는 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arch/CPU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유형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/kernel)</a:t>
            </a:r>
            <a:endParaRPr lang="ko-KR" altLang="en-US" sz="20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988840"/>
            <a:ext cx="6369496" cy="477712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702624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99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561305"/>
            <a:ext cx="6948264" cy="21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5. mm</a:t>
            </a:r>
            <a:endParaRPr lang="ko-KR" altLang="en-US" dirty="0">
              <a:solidFill>
                <a:srgbClr val="FF0000"/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12" name="내용 개체 틀 11"/>
          <p:cNvSpPr>
            <a:spLocks noGrp="1"/>
          </p:cNvSpPr>
          <p:nvPr>
            <p:ph idx="1"/>
          </p:nvPr>
        </p:nvSpPr>
        <p:spPr>
          <a:xfrm>
            <a:off x="518864" y="980729"/>
            <a:ext cx="8625136" cy="1224136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메모리 관련 관리 </a:t>
            </a:r>
            <a:r>
              <a:rPr lang="ko-KR" alt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코드등을</a:t>
            </a:r>
            <a:r>
              <a:rPr lang="ko-KR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포함</a:t>
            </a:r>
            <a:endParaRPr lang="en-US" altLang="ko-KR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2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(CPU </a:t>
            </a:r>
            <a:r>
              <a:rPr lang="ko-KR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종속적인 코드는 </a:t>
            </a:r>
            <a:r>
              <a:rPr lang="en-US" altLang="ko-KR" sz="2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arch/CPU</a:t>
            </a:r>
            <a:r>
              <a:rPr lang="ko-KR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유형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/mm)</a:t>
            </a:r>
            <a:endParaRPr lang="ko-KR" altLang="en-US" sz="20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988840"/>
            <a:ext cx="6369496" cy="477712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668344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99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561305"/>
            <a:ext cx="6948264" cy="21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dirty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6</a:t>
            </a:r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. include</a:t>
            </a:r>
            <a:endParaRPr lang="ko-KR" altLang="en-US" dirty="0">
              <a:solidFill>
                <a:srgbClr val="FF0000"/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12" name="내용 개체 틀 11"/>
          <p:cNvSpPr>
            <a:spLocks noGrp="1"/>
          </p:cNvSpPr>
          <p:nvPr>
            <p:ph idx="1"/>
          </p:nvPr>
        </p:nvSpPr>
        <p:spPr>
          <a:xfrm>
            <a:off x="518864" y="980729"/>
            <a:ext cx="8625136" cy="122413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ko-KR" alt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커널</a:t>
            </a:r>
            <a:r>
              <a:rPr lang="ko-KR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코드를 컴파일 하는데 필요한 헤더파일 포함</a:t>
            </a:r>
            <a:endParaRPr lang="en-US" altLang="ko-KR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22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(CPU </a:t>
            </a:r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인터럽트 처리 관련 헤더파일은 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include/CPU</a:t>
            </a:r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유형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altLang="ko-KR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irq.h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sz="22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988840"/>
            <a:ext cx="6369496" cy="477712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702624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226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561305"/>
            <a:ext cx="6948264" cy="21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dirty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7</a:t>
            </a:r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. </a:t>
            </a:r>
            <a:r>
              <a:rPr lang="en-US" altLang="ko-KR" sz="3600" dirty="0" err="1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ipc</a:t>
            </a:r>
            <a:endParaRPr lang="ko-KR" altLang="en-US" dirty="0">
              <a:solidFill>
                <a:srgbClr val="FF0000"/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12" name="내용 개체 틀 11"/>
          <p:cNvSpPr>
            <a:spLocks noGrp="1"/>
          </p:cNvSpPr>
          <p:nvPr>
            <p:ph idx="1"/>
          </p:nvPr>
        </p:nvSpPr>
        <p:spPr>
          <a:xfrm>
            <a:off x="518864" y="980729"/>
            <a:ext cx="8625136" cy="12241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ko-KR" altLang="en-US" sz="35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리눅스</a:t>
            </a:r>
            <a:r>
              <a:rPr lang="ko-KR" altLang="en-US" sz="35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35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커널이</a:t>
            </a:r>
            <a:r>
              <a:rPr lang="ko-KR" altLang="en-US" sz="35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지원하는 프로세스간 통신 기능을 위한 코드 포함</a:t>
            </a:r>
            <a:endParaRPr lang="en-US" altLang="ko-KR" sz="3500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파이프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시그널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소켓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메시지 </a:t>
            </a:r>
            <a:r>
              <a:rPr lang="ko-KR" alt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패싱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ko-KR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msg.c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공유 메모리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ko-KR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shm.c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))</a:t>
            </a:r>
            <a:endParaRPr lang="ko-KR" altLang="en-US" sz="22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813" y="2276872"/>
            <a:ext cx="5985453" cy="448909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596336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930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561305"/>
            <a:ext cx="6948264" cy="21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8. </a:t>
            </a:r>
            <a:r>
              <a:rPr lang="en-US" altLang="ko-KR" sz="3600" dirty="0" err="1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fs</a:t>
            </a:r>
            <a:endParaRPr lang="ko-KR" altLang="en-US" dirty="0">
              <a:solidFill>
                <a:srgbClr val="FF0000"/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12" name="내용 개체 틀 11"/>
          <p:cNvSpPr>
            <a:spLocks noGrp="1"/>
          </p:cNvSpPr>
          <p:nvPr>
            <p:ph idx="1"/>
          </p:nvPr>
        </p:nvSpPr>
        <p:spPr>
          <a:xfrm>
            <a:off x="518864" y="980729"/>
            <a:ext cx="8625136" cy="12241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ko-KR" altLang="en-US" sz="35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리눅스에서</a:t>
            </a:r>
            <a:r>
              <a:rPr lang="ko-KR" altLang="en-US" sz="35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지원하는 다양한 파일 시스템 구현 소스 포함</a:t>
            </a:r>
            <a:endParaRPr lang="en-US" altLang="ko-KR" sz="3500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EXT2,EXT3,MSDOS,NTFS,NFS</a:t>
            </a:r>
            <a:r>
              <a:rPr lang="ko-KR" altLang="en-US" sz="22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등 파일 시스템 소스 포함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sz="20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813" y="2276872"/>
            <a:ext cx="5985453" cy="448909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596336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126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561305"/>
            <a:ext cx="6948264" cy="21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9. net</a:t>
            </a:r>
            <a:endParaRPr lang="ko-KR" altLang="en-US" dirty="0">
              <a:solidFill>
                <a:srgbClr val="FF0000"/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12" name="내용 개체 틀 11"/>
          <p:cNvSpPr>
            <a:spLocks noGrp="1"/>
          </p:cNvSpPr>
          <p:nvPr>
            <p:ph idx="1"/>
          </p:nvPr>
        </p:nvSpPr>
        <p:spPr>
          <a:xfrm>
            <a:off x="518864" y="980729"/>
            <a:ext cx="8625136" cy="122413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ko-KR" altLang="en-US" sz="460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커널에서</a:t>
            </a:r>
            <a:r>
              <a:rPr lang="ko-KR" altLang="en-US" sz="46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지원하는 통신 프로토콜을 구현하기 위한 코드 포함</a:t>
            </a:r>
            <a:endParaRPr lang="en-US" altLang="ko-KR" sz="46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29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(TCP/IP, PPP, X.25, IPX, AppleTalk, IPv4, IPv6, Bluetooth </a:t>
            </a:r>
            <a:r>
              <a:rPr lang="ko-KR" altLang="en-US" sz="29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등</a:t>
            </a:r>
            <a:r>
              <a:rPr lang="en-US" altLang="ko-KR" sz="29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sz="29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813" y="2276872"/>
            <a:ext cx="5985453" cy="448909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596336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224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561305"/>
            <a:ext cx="6948264" cy="21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10. lib</a:t>
            </a:r>
            <a:endParaRPr lang="ko-KR" altLang="en-US" dirty="0">
              <a:solidFill>
                <a:srgbClr val="FF0000"/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12" name="내용 개체 틀 11"/>
          <p:cNvSpPr>
            <a:spLocks noGrp="1"/>
          </p:cNvSpPr>
          <p:nvPr>
            <p:ph idx="1"/>
          </p:nvPr>
        </p:nvSpPr>
        <p:spPr>
          <a:xfrm>
            <a:off x="518864" y="980728"/>
            <a:ext cx="8625136" cy="4525963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커널의</a:t>
            </a:r>
            <a:r>
              <a:rPr lang="ko-KR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라이브러리 코드를 포함</a:t>
            </a:r>
            <a:endParaRPr lang="en-US" altLang="ko-KR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(CPU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종속적인 코드는 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arch/CPU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유형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/lib)</a:t>
            </a:r>
            <a:endParaRPr lang="ko-KR" altLang="en-US" sz="20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988840"/>
            <a:ext cx="6369496" cy="477712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596336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953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561305"/>
            <a:ext cx="6948264" cy="21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11. scripts</a:t>
            </a:r>
            <a:endParaRPr lang="ko-KR" altLang="en-US" dirty="0">
              <a:solidFill>
                <a:srgbClr val="FF0000"/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12" name="내용 개체 틀 11"/>
          <p:cNvSpPr>
            <a:spLocks noGrp="1"/>
          </p:cNvSpPr>
          <p:nvPr>
            <p:ph idx="1"/>
          </p:nvPr>
        </p:nvSpPr>
        <p:spPr>
          <a:xfrm>
            <a:off x="518864" y="980728"/>
            <a:ext cx="8625136" cy="4525963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커널</a:t>
            </a:r>
            <a:r>
              <a:rPr lang="ko-KR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구성 및 컴파일 스크립트 포함</a:t>
            </a:r>
            <a:endParaRPr lang="en-US" altLang="ko-KR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ko-K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perl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altLang="ko-K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tcl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등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sz="20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388" y="1988840"/>
            <a:ext cx="6369496" cy="477712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558608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008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561305"/>
            <a:ext cx="9144000" cy="21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3600" dirty="0" err="1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리눅스</a:t>
            </a:r>
            <a:r>
              <a:rPr lang="ko-KR" altLang="en-US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 </a:t>
            </a:r>
            <a:r>
              <a:rPr lang="ko-KR" altLang="en-US" sz="3600" dirty="0" err="1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커널의</a:t>
            </a:r>
            <a:r>
              <a:rPr lang="ko-KR" altLang="en-US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 내부 구조</a:t>
            </a:r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(3</a:t>
            </a:r>
            <a:r>
              <a:rPr lang="ko-KR" altLang="en-US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가지 레벨</a:t>
            </a:r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)</a:t>
            </a:r>
            <a:endParaRPr lang="ko-KR" altLang="en-US" dirty="0">
              <a:solidFill>
                <a:srgbClr val="FF0000"/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12" name="내용 개체 틀 11"/>
          <p:cNvSpPr>
            <a:spLocks noGrp="1"/>
          </p:cNvSpPr>
          <p:nvPr>
            <p:ph idx="1"/>
          </p:nvPr>
        </p:nvSpPr>
        <p:spPr>
          <a:xfrm>
            <a:off x="518864" y="980728"/>
            <a:ext cx="8625136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사용자 레벨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응용 프로그램 레벨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  <a:r>
              <a:rPr lang="ko-KR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커널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레벨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하드웨어 레벨 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가지로 구성</a:t>
            </a:r>
            <a:endParaRPr lang="en-US" altLang="ko-KR" sz="2000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커널은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이들 가운데 존재 하며 사용자 레벨에서의 요청을 수행하고 하드웨어 자원을 전반적으로 관리</a:t>
            </a:r>
            <a:endParaRPr lang="en-US" altLang="ko-KR" sz="2000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ko-KR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커널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레벨 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&lt;-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인터페이스</a:t>
            </a:r>
            <a:r>
              <a:rPr lang="en-US" altLang="ko-KR" sz="2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인터럽트 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-&gt;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하드웨어 레벨</a:t>
            </a:r>
            <a:endParaRPr lang="en-US" altLang="ko-KR" sz="20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ko-KR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커널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레벨 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&lt;-         </a:t>
            </a:r>
            <a:r>
              <a:rPr lang="ko-KR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시스템콜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-&gt;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사용자 레벨</a:t>
            </a:r>
            <a:endParaRPr lang="en-US" altLang="ko-KR" sz="2000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275" y="3103190"/>
            <a:ext cx="7603603" cy="4286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76256" y="3356992"/>
            <a:ext cx="20882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User level</a:t>
            </a:r>
          </a:p>
          <a:p>
            <a:pPr algn="ctr"/>
            <a:r>
              <a:rPr lang="en-US" altLang="ko-K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………………………….</a:t>
            </a:r>
          </a:p>
          <a:p>
            <a:pPr algn="ctr"/>
            <a:endParaRPr lang="en-US" altLang="ko-KR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altLang="ko-K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altLang="ko-KR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altLang="ko-K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Kernel level</a:t>
            </a:r>
          </a:p>
          <a:p>
            <a:pPr algn="ctr"/>
            <a:endParaRPr lang="en-US" altLang="ko-KR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altLang="ko-K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altLang="ko-KR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altLang="ko-K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………………………….</a:t>
            </a:r>
          </a:p>
          <a:p>
            <a:pPr algn="ctr"/>
            <a:r>
              <a:rPr lang="en-US" altLang="ko-K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Hardware level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0352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968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561305"/>
            <a:ext cx="9144000" cy="21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3600" dirty="0" err="1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리눅스</a:t>
            </a:r>
            <a:r>
              <a:rPr lang="ko-KR" altLang="en-US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 </a:t>
            </a:r>
            <a:r>
              <a:rPr lang="ko-KR" altLang="en-US" sz="3600" dirty="0" err="1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커널의</a:t>
            </a:r>
            <a:r>
              <a:rPr lang="ko-KR" altLang="en-US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 내부 구조</a:t>
            </a:r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(Kernel </a:t>
            </a:r>
            <a:r>
              <a:rPr lang="ko-KR" altLang="en-US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의 구성</a:t>
            </a:r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)</a:t>
            </a:r>
            <a:endParaRPr lang="ko-KR" altLang="en-US" dirty="0">
              <a:solidFill>
                <a:srgbClr val="FF0000"/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12" name="내용 개체 틀 11"/>
          <p:cNvSpPr>
            <a:spLocks noGrp="1"/>
          </p:cNvSpPr>
          <p:nvPr>
            <p:ph idx="1"/>
          </p:nvPr>
        </p:nvSpPr>
        <p:spPr>
          <a:xfrm>
            <a:off x="518864" y="980728"/>
            <a:ext cx="8625136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ko-KR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커널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자원관리자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물리적인 자원을 추상화시켜 추상적인 자원으로 관리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lnSpc>
                <a:spcPct val="130000"/>
              </a:lnSpc>
              <a:buNone/>
            </a:pPr>
            <a:endParaRPr lang="en-US" altLang="ko-KR" sz="2000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30000"/>
              </a:lnSpc>
              <a:buNone/>
            </a:pPr>
            <a:endParaRPr lang="en-US" altLang="ko-KR" sz="20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물리적인 자원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=CPU,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메모리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디스크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터미널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네트워크 등 하드웨어 요소      </a:t>
            </a:r>
            <a:endParaRPr lang="en-US" altLang="ko-KR" sz="2000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2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들과 물리적인 자원</a:t>
            </a:r>
            <a:endParaRPr lang="en-US" altLang="ko-KR" sz="2000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30000"/>
              </a:lnSpc>
              <a:buNone/>
            </a:pPr>
            <a:endParaRPr lang="en-US" altLang="ko-KR" sz="2000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30000"/>
              </a:lnSpc>
              <a:buNone/>
            </a:pPr>
            <a:endParaRPr lang="en-US" altLang="ko-KR" sz="20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추상적인 자원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=Task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및 </a:t>
            </a:r>
            <a:r>
              <a:rPr lang="ko-KR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쓰레드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세그먼트 페이지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파일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디스크 드라이버</a:t>
            </a:r>
            <a:endParaRPr lang="en-US" altLang="ko-KR" sz="2000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2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터미널 드라이버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통신 프로토콜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패킷등</a:t>
            </a:r>
            <a:endParaRPr lang="en-US" altLang="ko-KR" sz="20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68344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371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561305"/>
            <a:ext cx="9144000" cy="21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3600" dirty="0" err="1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리눅스</a:t>
            </a:r>
            <a:r>
              <a:rPr lang="ko-KR" altLang="en-US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 </a:t>
            </a:r>
            <a:r>
              <a:rPr lang="ko-KR" altLang="en-US" sz="3600" dirty="0" err="1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커널의</a:t>
            </a:r>
            <a:r>
              <a:rPr lang="ko-KR" altLang="en-US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 내부 구조</a:t>
            </a:r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(Kernel </a:t>
            </a:r>
            <a:r>
              <a:rPr lang="ko-KR" altLang="en-US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의 구성</a:t>
            </a:r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)</a:t>
            </a:r>
            <a:endParaRPr lang="ko-KR" altLang="en-US" dirty="0">
              <a:solidFill>
                <a:srgbClr val="FF0000"/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95613" y="2050300"/>
            <a:ext cx="2720203" cy="1090668"/>
            <a:chOff x="72060" y="421481"/>
            <a:chExt cx="2720203" cy="1090668"/>
          </a:xfrm>
          <a:scene3d>
            <a:camera prst="orthographicFront"/>
            <a:lightRig rig="flat" dir="t"/>
          </a:scene3d>
        </p:grpSpPr>
        <p:sp>
          <p:nvSpPr>
            <p:cNvPr id="6" name="직사각형 5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직사각형 6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57785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dirty="0" smtClean="0"/>
                <a:t>File System Management</a:t>
              </a:r>
            </a:p>
            <a:p>
              <a:pPr lvl="0" algn="ctr" defTabSz="57785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kern="1200" dirty="0" smtClean="0"/>
                <a:t>(ext2fs, NTFS, </a:t>
              </a:r>
              <a:r>
                <a:rPr lang="en-US" altLang="ko-KR" kern="1200" dirty="0" err="1" smtClean="0"/>
                <a:t>msdos</a:t>
              </a:r>
              <a:r>
                <a:rPr lang="en-US" altLang="ko-KR" kern="1200" dirty="0" smtClean="0"/>
                <a:t>, NTS, FAT32…</a:t>
              </a:r>
              <a:r>
                <a:rPr lang="en-US" altLang="ko-KR" sz="1600" kern="1200" dirty="0" smtClean="0"/>
                <a:t>)</a:t>
              </a: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195613" y="3202428"/>
            <a:ext cx="2720203" cy="1090668"/>
            <a:chOff x="72060" y="421481"/>
            <a:chExt cx="2720203" cy="1090668"/>
          </a:xfrm>
          <a:scene3d>
            <a:camera prst="orthographicFront"/>
            <a:lightRig rig="flat" dir="t"/>
          </a:scene3d>
        </p:grpSpPr>
        <p:sp>
          <p:nvSpPr>
            <p:cNvPr id="9" name="직사각형 8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직사각형 9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dirty="0" smtClean="0"/>
                <a:t>Memory</a:t>
              </a:r>
              <a:r>
                <a:rPr lang="en-US" altLang="ko-KR" kern="1200" dirty="0" smtClean="0"/>
                <a:t> Management</a:t>
              </a:r>
            </a:p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kern="1200" dirty="0" smtClean="0"/>
                <a:t>(</a:t>
              </a:r>
              <a:r>
                <a:rPr lang="en-US" altLang="ko-KR" dirty="0" smtClean="0"/>
                <a:t>Virtual memory, Paging…</a:t>
              </a:r>
              <a:r>
                <a:rPr lang="en-US" altLang="ko-KR" kern="1200" dirty="0" smtClean="0"/>
                <a:t>)</a:t>
              </a:r>
              <a:endParaRPr lang="ko-KR" altLang="en-US" kern="1200" dirty="0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195613" y="4354556"/>
            <a:ext cx="2720203" cy="1090668"/>
            <a:chOff x="72060" y="421481"/>
            <a:chExt cx="2720203" cy="1090668"/>
          </a:xfrm>
          <a:scene3d>
            <a:camera prst="orthographicFront"/>
            <a:lightRig rig="flat" dir="t"/>
          </a:scene3d>
        </p:grpSpPr>
        <p:sp>
          <p:nvSpPr>
            <p:cNvPr id="13" name="직사각형 12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직사각형 13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dirty="0" smtClean="0"/>
                <a:t>Device</a:t>
              </a:r>
              <a:r>
                <a:rPr lang="en-US" altLang="ko-KR" kern="1200" dirty="0" smtClean="0"/>
                <a:t> Management</a:t>
              </a:r>
            </a:p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kern="1200" dirty="0" smtClean="0"/>
                <a:t>(</a:t>
              </a:r>
              <a:r>
                <a:rPr lang="en-US" altLang="ko-KR" dirty="0" smtClean="0"/>
                <a:t>Device Drivers</a:t>
              </a:r>
              <a:r>
                <a:rPr lang="en-US" altLang="ko-KR" kern="1200" dirty="0" smtClean="0"/>
                <a:t>)</a:t>
              </a:r>
              <a:endParaRPr lang="ko-KR" altLang="en-US" kern="1200" dirty="0"/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195613" y="5506684"/>
            <a:ext cx="2720203" cy="1090668"/>
            <a:chOff x="72060" y="421481"/>
            <a:chExt cx="2720203" cy="1090668"/>
          </a:xfrm>
          <a:scene3d>
            <a:camera prst="orthographicFront"/>
            <a:lightRig rig="flat" dir="t"/>
          </a:scene3d>
        </p:grpSpPr>
        <p:sp>
          <p:nvSpPr>
            <p:cNvPr id="16" name="직사각형 15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직사각형 16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dirty="0" smtClean="0"/>
                <a:t>Network</a:t>
              </a:r>
              <a:r>
                <a:rPr lang="en-US" altLang="ko-KR" kern="1200" dirty="0" smtClean="0"/>
                <a:t> Management</a:t>
              </a:r>
            </a:p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kern="1200" dirty="0" smtClean="0"/>
                <a:t>(Socket, IPv4, Ethernet…)</a:t>
              </a:r>
              <a:endParaRPr lang="ko-KR" altLang="en-US" kern="1200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95613" y="898172"/>
            <a:ext cx="2720203" cy="1090668"/>
            <a:chOff x="72060" y="421481"/>
            <a:chExt cx="2720203" cy="1090668"/>
          </a:xfrm>
          <a:scene3d>
            <a:camera prst="orthographicFront"/>
            <a:lightRig rig="flat" dir="t"/>
          </a:scene3d>
        </p:grpSpPr>
        <p:sp>
          <p:nvSpPr>
            <p:cNvPr id="20" name="직사각형 19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직사각형 20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57785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dirty="0" smtClean="0"/>
                <a:t>Process Management</a:t>
              </a:r>
            </a:p>
            <a:p>
              <a:pPr lvl="0" algn="ctr" defTabSz="57785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kern="1200" dirty="0" smtClean="0"/>
                <a:t>(PCB, Scheduler, Signals…</a:t>
              </a:r>
              <a:r>
                <a:rPr lang="en-US" altLang="ko-KR" sz="1600" kern="1200" dirty="0" smtClean="0"/>
                <a:t>)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340197" y="1052736"/>
            <a:ext cx="57599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프로세서의 생성부터 소멸까지 전반적인</a:t>
            </a:r>
            <a:endParaRPr lang="en-US" altLang="ko-KR" sz="2200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관리 </a:t>
            </a:r>
            <a:r>
              <a:rPr lang="ko-KR" alt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스케쥴링</a:t>
            </a:r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등 프로세스간 </a:t>
            </a:r>
            <a:r>
              <a:rPr lang="ko-KR" alt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통신등을</a:t>
            </a:r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관리</a:t>
            </a:r>
            <a:endParaRPr lang="ko-KR" altLang="en-US" sz="2200" dirty="0"/>
          </a:p>
        </p:txBody>
      </p:sp>
      <p:sp>
        <p:nvSpPr>
          <p:cNvPr id="24" name="오른쪽 화살표 23"/>
          <p:cNvSpPr/>
          <p:nvPr/>
        </p:nvSpPr>
        <p:spPr>
          <a:xfrm>
            <a:off x="2987824" y="1340768"/>
            <a:ext cx="288032" cy="1747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오른쪽 화살표 24"/>
          <p:cNvSpPr/>
          <p:nvPr/>
        </p:nvSpPr>
        <p:spPr>
          <a:xfrm>
            <a:off x="2987824" y="2534174"/>
            <a:ext cx="288032" cy="1747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오른쪽 화살표 25"/>
          <p:cNvSpPr/>
          <p:nvPr/>
        </p:nvSpPr>
        <p:spPr>
          <a:xfrm>
            <a:off x="2987824" y="3686302"/>
            <a:ext cx="288032" cy="1747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오른쪽 화살표 26"/>
          <p:cNvSpPr/>
          <p:nvPr/>
        </p:nvSpPr>
        <p:spPr>
          <a:xfrm>
            <a:off x="2987824" y="4797152"/>
            <a:ext cx="288032" cy="1747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오른쪽 화살표 27"/>
          <p:cNvSpPr/>
          <p:nvPr/>
        </p:nvSpPr>
        <p:spPr>
          <a:xfrm>
            <a:off x="2987824" y="5949280"/>
            <a:ext cx="288032" cy="1747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3347864" y="2060848"/>
            <a:ext cx="592181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다양한 파일시스템들을 관리 하며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파일의 생</a:t>
            </a:r>
            <a:endParaRPr lang="en-US" altLang="ko-KR" sz="2200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성과 파일에 대한 사용자 들의 접근 기법 및 </a:t>
            </a:r>
            <a:endParaRPr lang="en-US" altLang="ko-KR" sz="2200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제어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가상 파일시스템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(Virtual File </a:t>
            </a:r>
            <a:r>
              <a:rPr lang="en-US" altLang="ko-KR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Syetem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348594" y="3379639"/>
            <a:ext cx="56396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프로세스에 대한 메모리 할당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페이징</a:t>
            </a:r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기법</a:t>
            </a:r>
            <a:endParaRPr lang="en-US" altLang="ko-KR" sz="2200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에 기초한 메모리 관리 등</a:t>
            </a:r>
            <a:r>
              <a:rPr lang="en-US" altLang="ko-KR" sz="2200" dirty="0" smtClean="0"/>
              <a:t> </a:t>
            </a:r>
            <a:endParaRPr lang="ko-KR" altLang="en-US" sz="2200" dirty="0"/>
          </a:p>
        </p:txBody>
      </p:sp>
      <p:sp>
        <p:nvSpPr>
          <p:cNvPr id="31" name="TextBox 30"/>
          <p:cNvSpPr txBox="1"/>
          <p:nvPr/>
        </p:nvSpPr>
        <p:spPr>
          <a:xfrm>
            <a:off x="3347864" y="4337228"/>
            <a:ext cx="58592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컴퓨터 주변의 물리적인 장치들을 디바이스 </a:t>
            </a:r>
            <a:endParaRPr lang="en-US" altLang="ko-KR" sz="2200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드라이버들로 구성하여 관리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블록 디바이스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en-US" altLang="ko-KR" sz="22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문자 디바이스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네트워크 디바이스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47864" y="5661248"/>
            <a:ext cx="57523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통신에 필요한 다양한 자원들을 관리 소켓 </a:t>
            </a:r>
            <a:endParaRPr lang="en-US" altLang="ko-KR" sz="2200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인터페이스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통신 프로토콜</a:t>
            </a:r>
            <a:r>
              <a:rPr lang="en-US" altLang="ko-KR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(TCP/IP,FTP,SSH…)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524328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727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561305"/>
            <a:ext cx="9144000" cy="21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3600" dirty="0" err="1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리눅스</a:t>
            </a:r>
            <a:r>
              <a:rPr lang="ko-KR" altLang="en-US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 </a:t>
            </a:r>
            <a:r>
              <a:rPr lang="ko-KR" altLang="en-US" sz="3600" dirty="0" err="1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커널의</a:t>
            </a:r>
            <a:r>
              <a:rPr lang="ko-KR" altLang="en-US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 내부의</a:t>
            </a:r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 </a:t>
            </a:r>
            <a:r>
              <a:rPr lang="ko-KR" altLang="en-US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상호 연관성</a:t>
            </a:r>
            <a:endParaRPr lang="ko-KR" altLang="en-US" dirty="0">
              <a:solidFill>
                <a:srgbClr val="FF0000"/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172277" y="5484765"/>
            <a:ext cx="2720203" cy="1090668"/>
            <a:chOff x="72060" y="421481"/>
            <a:chExt cx="2720203" cy="1090668"/>
          </a:xfrm>
          <a:scene3d>
            <a:camera prst="orthographicFront"/>
            <a:lightRig rig="flat" dir="t"/>
          </a:scene3d>
        </p:grpSpPr>
        <p:sp>
          <p:nvSpPr>
            <p:cNvPr id="8" name="직사각형 7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직사각형 8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dirty="0" smtClean="0"/>
                <a:t>Network</a:t>
              </a:r>
              <a:r>
                <a:rPr lang="en-US" altLang="ko-KR" kern="1200" dirty="0" smtClean="0"/>
                <a:t> Management</a:t>
              </a:r>
            </a:p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kern="1200" dirty="0" smtClean="0"/>
                <a:t>(Socket, IPv4, Ethernet…)</a:t>
              </a:r>
              <a:endParaRPr lang="ko-KR" altLang="en-US" kern="1200" dirty="0"/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323528" y="5484765"/>
            <a:ext cx="2720203" cy="1090668"/>
            <a:chOff x="72060" y="421481"/>
            <a:chExt cx="2720203" cy="1090668"/>
          </a:xfrm>
          <a:scene3d>
            <a:camera prst="orthographicFront"/>
            <a:lightRig rig="flat" dir="t"/>
          </a:scene3d>
        </p:grpSpPr>
        <p:sp>
          <p:nvSpPr>
            <p:cNvPr id="11" name="직사각형 10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직사각형 11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dirty="0" smtClean="0"/>
                <a:t>Device</a:t>
              </a:r>
              <a:r>
                <a:rPr lang="en-US" altLang="ko-KR" kern="1200" dirty="0" smtClean="0"/>
                <a:t> Management</a:t>
              </a:r>
            </a:p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kern="1200" dirty="0" smtClean="0"/>
                <a:t>(</a:t>
              </a:r>
              <a:r>
                <a:rPr lang="en-US" altLang="ko-KR" dirty="0" smtClean="0"/>
                <a:t>Device Drivers</a:t>
              </a:r>
              <a:r>
                <a:rPr lang="en-US" altLang="ko-KR" kern="1200" dirty="0" smtClean="0"/>
                <a:t>)</a:t>
              </a:r>
              <a:endParaRPr lang="ko-KR" altLang="en-US" kern="1200" dirty="0"/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3211898" y="3212976"/>
            <a:ext cx="2720203" cy="1090668"/>
            <a:chOff x="72060" y="421481"/>
            <a:chExt cx="2720203" cy="1090668"/>
          </a:xfrm>
          <a:scene3d>
            <a:camera prst="orthographicFront"/>
            <a:lightRig rig="flat" dir="t"/>
          </a:scene3d>
        </p:grpSpPr>
        <p:sp>
          <p:nvSpPr>
            <p:cNvPr id="14" name="직사각형 13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직사각형 14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dirty="0" smtClean="0"/>
                <a:t>Memory</a:t>
              </a:r>
              <a:r>
                <a:rPr lang="en-US" altLang="ko-KR" kern="1200" dirty="0" smtClean="0"/>
                <a:t> Management</a:t>
              </a:r>
            </a:p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kern="1200" dirty="0" smtClean="0"/>
                <a:t>(</a:t>
              </a:r>
              <a:r>
                <a:rPr lang="en-US" altLang="ko-KR" dirty="0" smtClean="0"/>
                <a:t>Virtual memory, Paging…</a:t>
              </a:r>
              <a:r>
                <a:rPr lang="en-US" altLang="ko-KR" kern="1200" dirty="0" smtClean="0"/>
                <a:t>)</a:t>
              </a:r>
              <a:endParaRPr lang="ko-KR" altLang="en-US" kern="1200" dirty="0"/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251520" y="898172"/>
            <a:ext cx="2720203" cy="1090668"/>
            <a:chOff x="72060" y="421481"/>
            <a:chExt cx="2720203" cy="1090668"/>
          </a:xfrm>
          <a:scene3d>
            <a:camera prst="orthographicFront"/>
            <a:lightRig rig="flat" dir="t"/>
          </a:scene3d>
        </p:grpSpPr>
        <p:sp>
          <p:nvSpPr>
            <p:cNvPr id="17" name="직사각형 16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직사각형 17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57785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dirty="0" smtClean="0"/>
                <a:t>File System Management</a:t>
              </a:r>
            </a:p>
            <a:p>
              <a:pPr lvl="0" algn="ctr" defTabSz="57785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kern="1200" dirty="0" smtClean="0"/>
                <a:t>(ext2fs, NTFS, </a:t>
              </a:r>
              <a:r>
                <a:rPr lang="en-US" altLang="ko-KR" kern="1200" dirty="0" err="1" smtClean="0"/>
                <a:t>msdos</a:t>
              </a:r>
              <a:r>
                <a:rPr lang="en-US" altLang="ko-KR" kern="1200" dirty="0" smtClean="0"/>
                <a:t>, NTS, FAT32…</a:t>
              </a:r>
              <a:r>
                <a:rPr lang="en-US" altLang="ko-KR" sz="1600" kern="1200" dirty="0" smtClean="0"/>
                <a:t>)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6172277" y="898172"/>
            <a:ext cx="2720203" cy="1090668"/>
            <a:chOff x="72060" y="421481"/>
            <a:chExt cx="2720203" cy="1090668"/>
          </a:xfrm>
          <a:scene3d>
            <a:camera prst="orthographicFront"/>
            <a:lightRig rig="flat" dir="t"/>
          </a:scene3d>
        </p:grpSpPr>
        <p:sp>
          <p:nvSpPr>
            <p:cNvPr id="20" name="직사각형 19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직사각형 20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57785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dirty="0" smtClean="0"/>
                <a:t>Process Management</a:t>
              </a:r>
            </a:p>
            <a:p>
              <a:pPr lvl="0" algn="ctr" defTabSz="57785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kern="1200" dirty="0" smtClean="0"/>
                <a:t>(PCB, Scheduler, Signals…</a:t>
              </a:r>
              <a:r>
                <a:rPr lang="en-US" altLang="ko-KR" sz="1600" kern="1200" dirty="0" smtClean="0"/>
                <a:t>)</a:t>
              </a:r>
            </a:p>
          </p:txBody>
        </p:sp>
      </p:grpSp>
      <p:cxnSp>
        <p:nvCxnSpPr>
          <p:cNvPr id="35" name="직선 화살표 연결선 34"/>
          <p:cNvCxnSpPr>
            <a:stCxn id="21" idx="2"/>
            <a:endCxn id="8" idx="0"/>
          </p:cNvCxnSpPr>
          <p:nvPr/>
        </p:nvCxnSpPr>
        <p:spPr>
          <a:xfrm>
            <a:off x="7532379" y="1988840"/>
            <a:ext cx="0" cy="3495925"/>
          </a:xfrm>
          <a:prstGeom prst="straightConnector1">
            <a:avLst/>
          </a:prstGeom>
          <a:ln w="508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/>
          <p:cNvCxnSpPr/>
          <p:nvPr/>
        </p:nvCxnSpPr>
        <p:spPr>
          <a:xfrm flipV="1">
            <a:off x="3043731" y="4303646"/>
            <a:ext cx="168167" cy="1181119"/>
          </a:xfrm>
          <a:prstGeom prst="straightConnector1">
            <a:avLst/>
          </a:prstGeom>
          <a:ln w="508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/>
          <p:cNvCxnSpPr/>
          <p:nvPr/>
        </p:nvCxnSpPr>
        <p:spPr>
          <a:xfrm>
            <a:off x="5932101" y="4303644"/>
            <a:ext cx="240176" cy="1181121"/>
          </a:xfrm>
          <a:prstGeom prst="straightConnector1">
            <a:avLst/>
          </a:prstGeom>
          <a:ln w="508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/>
          <p:nvPr/>
        </p:nvCxnSpPr>
        <p:spPr>
          <a:xfrm>
            <a:off x="2843808" y="1988840"/>
            <a:ext cx="368090" cy="1224136"/>
          </a:xfrm>
          <a:prstGeom prst="straightConnector1">
            <a:avLst/>
          </a:prstGeom>
          <a:ln w="508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/>
          <p:cNvCxnSpPr/>
          <p:nvPr/>
        </p:nvCxnSpPr>
        <p:spPr>
          <a:xfrm flipH="1">
            <a:off x="5932102" y="1988840"/>
            <a:ext cx="240175" cy="1224136"/>
          </a:xfrm>
          <a:prstGeom prst="straightConnector1">
            <a:avLst/>
          </a:prstGeom>
          <a:ln w="508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>
            <a:stCxn id="18" idx="2"/>
          </p:cNvCxnSpPr>
          <p:nvPr/>
        </p:nvCxnSpPr>
        <p:spPr>
          <a:xfrm>
            <a:off x="1611622" y="1988840"/>
            <a:ext cx="36004" cy="3495925"/>
          </a:xfrm>
          <a:prstGeom prst="straightConnector1">
            <a:avLst/>
          </a:prstGeom>
          <a:ln w="508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/>
          <p:cNvCxnSpPr>
            <a:endCxn id="8" idx="1"/>
          </p:cNvCxnSpPr>
          <p:nvPr/>
        </p:nvCxnSpPr>
        <p:spPr>
          <a:xfrm>
            <a:off x="3043731" y="6030099"/>
            <a:ext cx="3128546" cy="0"/>
          </a:xfrm>
          <a:prstGeom prst="straightConnector1">
            <a:avLst/>
          </a:prstGeom>
          <a:ln w="508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>
            <a:endCxn id="20" idx="1"/>
          </p:cNvCxnSpPr>
          <p:nvPr/>
        </p:nvCxnSpPr>
        <p:spPr>
          <a:xfrm>
            <a:off x="2971723" y="1443506"/>
            <a:ext cx="3200554" cy="0"/>
          </a:xfrm>
          <a:prstGeom prst="straightConnector1">
            <a:avLst/>
          </a:prstGeom>
          <a:ln w="508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자유형 84"/>
          <p:cNvSpPr/>
          <p:nvPr/>
        </p:nvSpPr>
        <p:spPr>
          <a:xfrm>
            <a:off x="2475914" y="2096086"/>
            <a:ext cx="3573194" cy="3601329"/>
          </a:xfrm>
          <a:custGeom>
            <a:avLst/>
            <a:gdLst>
              <a:gd name="connsiteX0" fmla="*/ 0 w 3573194"/>
              <a:gd name="connsiteY0" fmla="*/ 0 h 3601329"/>
              <a:gd name="connsiteX1" fmla="*/ 0 w 3573194"/>
              <a:gd name="connsiteY1" fmla="*/ 2700997 h 3601329"/>
              <a:gd name="connsiteX2" fmla="*/ 2250831 w 3573194"/>
              <a:gd name="connsiteY2" fmla="*/ 2700997 h 3601329"/>
              <a:gd name="connsiteX3" fmla="*/ 2250831 w 3573194"/>
              <a:gd name="connsiteY3" fmla="*/ 3601329 h 3601329"/>
              <a:gd name="connsiteX4" fmla="*/ 3573194 w 3573194"/>
              <a:gd name="connsiteY4" fmla="*/ 3601329 h 360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3194" h="3601329">
                <a:moveTo>
                  <a:pt x="0" y="0"/>
                </a:moveTo>
                <a:lnTo>
                  <a:pt x="0" y="2700997"/>
                </a:lnTo>
                <a:lnTo>
                  <a:pt x="2250831" y="2700997"/>
                </a:lnTo>
                <a:lnTo>
                  <a:pt x="2250831" y="3601329"/>
                </a:lnTo>
                <a:lnTo>
                  <a:pt x="3573194" y="3601329"/>
                </a:lnTo>
              </a:path>
            </a:pathLst>
          </a:cu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cxnSp>
        <p:nvCxnSpPr>
          <p:cNvPr id="87" name="직선 화살표 연결선 86"/>
          <p:cNvCxnSpPr/>
          <p:nvPr/>
        </p:nvCxnSpPr>
        <p:spPr>
          <a:xfrm>
            <a:off x="5724128" y="5697415"/>
            <a:ext cx="448149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화살표 연결선 88"/>
          <p:cNvCxnSpPr/>
          <p:nvPr/>
        </p:nvCxnSpPr>
        <p:spPr>
          <a:xfrm flipV="1">
            <a:off x="2475914" y="1988840"/>
            <a:ext cx="0" cy="288032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524328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883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561305"/>
            <a:ext cx="9144000" cy="21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3600" dirty="0" err="1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리눅스</a:t>
            </a:r>
            <a:r>
              <a:rPr lang="ko-KR" altLang="en-US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 </a:t>
            </a:r>
            <a:r>
              <a:rPr lang="ko-KR" altLang="en-US" sz="3600" dirty="0" err="1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커널의</a:t>
            </a:r>
            <a:r>
              <a:rPr lang="ko-KR" altLang="en-US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 내부의</a:t>
            </a:r>
            <a:r>
              <a:rPr lang="en-US" altLang="ko-KR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 </a:t>
            </a:r>
            <a:r>
              <a:rPr lang="ko-KR" altLang="en-US" sz="3600" dirty="0" smtClean="0">
                <a:solidFill>
                  <a:srgbClr val="FF0000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상호 연관성</a:t>
            </a:r>
            <a:endParaRPr lang="ko-KR" altLang="en-US" dirty="0">
              <a:solidFill>
                <a:srgbClr val="FF0000"/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172277" y="5484765"/>
            <a:ext cx="2720203" cy="1090668"/>
            <a:chOff x="72060" y="421481"/>
            <a:chExt cx="2720203" cy="1090668"/>
          </a:xfrm>
          <a:scene3d>
            <a:camera prst="orthographicFront"/>
            <a:lightRig rig="flat" dir="t"/>
          </a:scene3d>
        </p:grpSpPr>
        <p:sp>
          <p:nvSpPr>
            <p:cNvPr id="8" name="직사각형 7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직사각형 8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dirty="0" smtClean="0"/>
                <a:t>Network</a:t>
              </a:r>
              <a:r>
                <a:rPr lang="en-US" altLang="ko-KR" kern="1200" dirty="0" smtClean="0"/>
                <a:t> Management</a:t>
              </a:r>
            </a:p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kern="1200" dirty="0" smtClean="0"/>
                <a:t>(Socket, IPv4, Ethernet…)</a:t>
              </a:r>
              <a:endParaRPr lang="ko-KR" altLang="en-US" kern="1200" dirty="0"/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323528" y="5484765"/>
            <a:ext cx="2720203" cy="1090668"/>
            <a:chOff x="72060" y="421481"/>
            <a:chExt cx="2720203" cy="1090668"/>
          </a:xfrm>
          <a:scene3d>
            <a:camera prst="orthographicFront"/>
            <a:lightRig rig="flat" dir="t"/>
          </a:scene3d>
        </p:grpSpPr>
        <p:sp>
          <p:nvSpPr>
            <p:cNvPr id="11" name="직사각형 10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직사각형 11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dirty="0" smtClean="0"/>
                <a:t>Device</a:t>
              </a:r>
              <a:r>
                <a:rPr lang="en-US" altLang="ko-KR" kern="1200" dirty="0" smtClean="0"/>
                <a:t> Management</a:t>
              </a:r>
            </a:p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kern="1200" dirty="0" smtClean="0"/>
                <a:t>(</a:t>
              </a:r>
              <a:r>
                <a:rPr lang="en-US" altLang="ko-KR" dirty="0" smtClean="0"/>
                <a:t>Device Drivers</a:t>
              </a:r>
              <a:r>
                <a:rPr lang="en-US" altLang="ko-KR" kern="1200" dirty="0" smtClean="0"/>
                <a:t>)</a:t>
              </a:r>
              <a:endParaRPr lang="ko-KR" altLang="en-US" kern="1200" dirty="0"/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3211898" y="3212976"/>
            <a:ext cx="2720203" cy="1090668"/>
            <a:chOff x="72060" y="421481"/>
            <a:chExt cx="2720203" cy="1090668"/>
          </a:xfrm>
          <a:scene3d>
            <a:camera prst="orthographicFront"/>
            <a:lightRig rig="flat" dir="t"/>
          </a:scene3d>
        </p:grpSpPr>
        <p:sp>
          <p:nvSpPr>
            <p:cNvPr id="14" name="직사각형 13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직사각형 14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dirty="0" smtClean="0"/>
                <a:t>Memory</a:t>
              </a:r>
              <a:r>
                <a:rPr lang="en-US" altLang="ko-KR" kern="1200" dirty="0" smtClean="0"/>
                <a:t> Management</a:t>
              </a:r>
            </a:p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kern="1200" dirty="0" smtClean="0"/>
                <a:t>(</a:t>
              </a:r>
              <a:r>
                <a:rPr lang="en-US" altLang="ko-KR" dirty="0" smtClean="0"/>
                <a:t>Virtual memory, Paging…</a:t>
              </a:r>
              <a:r>
                <a:rPr lang="en-US" altLang="ko-KR" kern="1200" dirty="0" smtClean="0"/>
                <a:t>)</a:t>
              </a:r>
              <a:endParaRPr lang="ko-KR" altLang="en-US" kern="1200" dirty="0"/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251520" y="898172"/>
            <a:ext cx="2720203" cy="1090668"/>
            <a:chOff x="72060" y="421481"/>
            <a:chExt cx="2720203" cy="1090668"/>
          </a:xfrm>
          <a:scene3d>
            <a:camera prst="orthographicFront"/>
            <a:lightRig rig="flat" dir="t"/>
          </a:scene3d>
        </p:grpSpPr>
        <p:sp>
          <p:nvSpPr>
            <p:cNvPr id="17" name="직사각형 16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직사각형 17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57785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dirty="0" smtClean="0"/>
                <a:t>File System Management</a:t>
              </a:r>
            </a:p>
            <a:p>
              <a:pPr lvl="0" algn="ctr" defTabSz="57785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kern="1200" dirty="0" smtClean="0"/>
                <a:t>(ext2fs, NTFS, </a:t>
              </a:r>
              <a:r>
                <a:rPr lang="en-US" altLang="ko-KR" kern="1200" dirty="0" err="1" smtClean="0"/>
                <a:t>msdos</a:t>
              </a:r>
              <a:r>
                <a:rPr lang="en-US" altLang="ko-KR" kern="1200" dirty="0" smtClean="0"/>
                <a:t>, NTS, FAT32…</a:t>
              </a:r>
              <a:r>
                <a:rPr lang="en-US" altLang="ko-KR" sz="1600" kern="1200" dirty="0" smtClean="0"/>
                <a:t>)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6172277" y="898172"/>
            <a:ext cx="2720203" cy="1090668"/>
            <a:chOff x="72060" y="421481"/>
            <a:chExt cx="2720203" cy="1090668"/>
          </a:xfrm>
          <a:scene3d>
            <a:camera prst="orthographicFront"/>
            <a:lightRig rig="flat" dir="t"/>
          </a:scene3d>
        </p:grpSpPr>
        <p:sp>
          <p:nvSpPr>
            <p:cNvPr id="20" name="직사각형 19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직사각형 20"/>
            <p:cNvSpPr/>
            <p:nvPr/>
          </p:nvSpPr>
          <p:spPr>
            <a:xfrm>
              <a:off x="72060" y="421481"/>
              <a:ext cx="2720203" cy="109066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57785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dirty="0" smtClean="0"/>
                <a:t>Process Management</a:t>
              </a:r>
            </a:p>
            <a:p>
              <a:pPr lvl="0" algn="ctr" defTabSz="57785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kern="1200" dirty="0" smtClean="0"/>
                <a:t>(PCB, Scheduler, Signals…</a:t>
              </a:r>
              <a:r>
                <a:rPr lang="en-US" altLang="ko-KR" sz="1600" kern="1200" dirty="0" smtClean="0"/>
                <a:t>)</a:t>
              </a:r>
            </a:p>
          </p:txBody>
        </p:sp>
      </p:grpSp>
      <p:cxnSp>
        <p:nvCxnSpPr>
          <p:cNvPr id="29" name="직선 화살표 연결선 28"/>
          <p:cNvCxnSpPr/>
          <p:nvPr/>
        </p:nvCxnSpPr>
        <p:spPr>
          <a:xfrm flipH="1">
            <a:off x="5932102" y="1988840"/>
            <a:ext cx="240175" cy="1224136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 flipV="1">
            <a:off x="3043731" y="4303646"/>
            <a:ext cx="168167" cy="1181119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/>
          <p:nvPr/>
        </p:nvCxnSpPr>
        <p:spPr>
          <a:xfrm>
            <a:off x="1611622" y="1988840"/>
            <a:ext cx="36004" cy="3495925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자유형 32"/>
          <p:cNvSpPr/>
          <p:nvPr/>
        </p:nvSpPr>
        <p:spPr>
          <a:xfrm>
            <a:off x="2475914" y="2096086"/>
            <a:ext cx="3573194" cy="3601329"/>
          </a:xfrm>
          <a:custGeom>
            <a:avLst/>
            <a:gdLst>
              <a:gd name="connsiteX0" fmla="*/ 0 w 3573194"/>
              <a:gd name="connsiteY0" fmla="*/ 0 h 3601329"/>
              <a:gd name="connsiteX1" fmla="*/ 0 w 3573194"/>
              <a:gd name="connsiteY1" fmla="*/ 2700997 h 3601329"/>
              <a:gd name="connsiteX2" fmla="*/ 2250831 w 3573194"/>
              <a:gd name="connsiteY2" fmla="*/ 2700997 h 3601329"/>
              <a:gd name="connsiteX3" fmla="*/ 2250831 w 3573194"/>
              <a:gd name="connsiteY3" fmla="*/ 3601329 h 3601329"/>
              <a:gd name="connsiteX4" fmla="*/ 3573194 w 3573194"/>
              <a:gd name="connsiteY4" fmla="*/ 3601329 h 360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3194" h="3601329">
                <a:moveTo>
                  <a:pt x="0" y="0"/>
                </a:moveTo>
                <a:lnTo>
                  <a:pt x="0" y="2700997"/>
                </a:lnTo>
                <a:lnTo>
                  <a:pt x="2250831" y="2700997"/>
                </a:lnTo>
                <a:lnTo>
                  <a:pt x="2250831" y="3601329"/>
                </a:lnTo>
                <a:lnTo>
                  <a:pt x="3573194" y="3601329"/>
                </a:lnTo>
              </a:path>
            </a:pathLst>
          </a:cu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cxnSp>
        <p:nvCxnSpPr>
          <p:cNvPr id="34" name="직선 화살표 연결선 33"/>
          <p:cNvCxnSpPr/>
          <p:nvPr/>
        </p:nvCxnSpPr>
        <p:spPr>
          <a:xfrm flipV="1">
            <a:off x="2475914" y="1988840"/>
            <a:ext cx="0" cy="288032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/>
          <p:nvPr/>
        </p:nvCxnSpPr>
        <p:spPr>
          <a:xfrm>
            <a:off x="5724128" y="5697415"/>
            <a:ext cx="448149" cy="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524328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861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620689"/>
            <a:ext cx="7772400" cy="5256584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/>
          <a:p>
            <a:r>
              <a:rPr lang="ko-KR" altLang="en-US" sz="7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끝</a:t>
            </a:r>
            <a:r>
              <a:rPr lang="en-US" altLang="ko-KR" sz="7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.</a:t>
            </a:r>
            <a:br>
              <a:rPr lang="en-US" altLang="ko-KR" sz="7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</a:br>
            <a:r>
              <a:rPr lang="en-US" altLang="ko-KR" sz="72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/>
            </a:r>
            <a:br>
              <a:rPr lang="en-US" altLang="ko-KR" sz="72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</a:br>
            <a:r>
              <a:rPr lang="en-US" altLang="ko-KR" sz="7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/>
            </a:r>
            <a:br>
              <a:rPr lang="en-US" altLang="ko-KR" sz="7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</a:br>
            <a:r>
              <a:rPr lang="ko-KR" altLang="en-US" sz="7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감사합니다</a:t>
            </a:r>
            <a:r>
              <a:rPr lang="en-US" altLang="ko-KR" sz="7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.</a:t>
            </a:r>
            <a:r>
              <a:rPr lang="en-US" altLang="ko-KR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/>
            </a:r>
            <a:br>
              <a:rPr lang="en-US" altLang="ko-KR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</a:br>
            <a:endParaRPr lang="ko-KR" altLang="en-US" dirty="0">
              <a:solidFill>
                <a:schemeClr val="accent6">
                  <a:lumMod val="50000"/>
                </a:schemeClr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8608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96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640</Words>
  <Application>Microsoft Office PowerPoint</Application>
  <PresentationFormat>화면 슬라이드 쇼(4:3)</PresentationFormat>
  <Paragraphs>136</Paragraphs>
  <Slides>20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테마</vt:lpstr>
      <vt:lpstr>리눅스 시스템 &amp; 커널 기초                          P.46 – P.53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끝.   감사합니다.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Nss</dc:creator>
  <cp:lastModifiedBy>Nss</cp:lastModifiedBy>
  <cp:revision>56</cp:revision>
  <dcterms:created xsi:type="dcterms:W3CDTF">2011-09-09T11:55:11Z</dcterms:created>
  <dcterms:modified xsi:type="dcterms:W3CDTF">2011-09-20T11:12:06Z</dcterms:modified>
</cp:coreProperties>
</file>