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77" r:id="rId2"/>
    <p:sldId id="279" r:id="rId3"/>
    <p:sldId id="257" r:id="rId4"/>
    <p:sldId id="290" r:id="rId5"/>
    <p:sldId id="280" r:id="rId6"/>
    <p:sldId id="282" r:id="rId7"/>
    <p:sldId id="283" r:id="rId8"/>
    <p:sldId id="284" r:id="rId9"/>
    <p:sldId id="285" r:id="rId10"/>
    <p:sldId id="291" r:id="rId11"/>
    <p:sldId id="292" r:id="rId12"/>
    <p:sldId id="293" r:id="rId13"/>
    <p:sldId id="294" r:id="rId14"/>
    <p:sldId id="286" r:id="rId15"/>
    <p:sldId id="288" r:id="rId16"/>
    <p:sldId id="289" r:id="rId17"/>
    <p:sldId id="295" r:id="rId18"/>
    <p:sldId id="296" r:id="rId19"/>
    <p:sldId id="297" r:id="rId20"/>
    <p:sldId id="298" r:id="rId21"/>
    <p:sldId id="299" r:id="rId22"/>
    <p:sldId id="300" r:id="rId23"/>
    <p:sldId id="302" r:id="rId24"/>
    <p:sldId id="301" r:id="rId25"/>
    <p:sldId id="303" r:id="rId26"/>
    <p:sldId id="304" r:id="rId27"/>
    <p:sldId id="315" r:id="rId28"/>
    <p:sldId id="316" r:id="rId29"/>
    <p:sldId id="305" r:id="rId30"/>
    <p:sldId id="306" r:id="rId31"/>
    <p:sldId id="307" r:id="rId32"/>
    <p:sldId id="308" r:id="rId33"/>
    <p:sldId id="309" r:id="rId34"/>
    <p:sldId id="312" r:id="rId35"/>
    <p:sldId id="310" r:id="rId36"/>
    <p:sldId id="311" r:id="rId37"/>
    <p:sldId id="313" r:id="rId38"/>
    <p:sldId id="314" r:id="rId39"/>
    <p:sldId id="276" r:id="rId4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>
      <p:cViewPr varScale="1">
        <p:scale>
          <a:sx n="68" d="100"/>
          <a:sy n="68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DBFDF-EEDE-47FB-B7D9-ED7633626220}" type="datetimeFigureOut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E060E-7F87-4B36-B12E-F4EAC08C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91491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44D1F-E356-415D-A916-DC33E6CEE10D}" type="datetimeFigureOut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7AB86-EB18-445B-8BD5-AD0D5D95FB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18775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2B9F-7C49-4AC1-A67B-CDE29A89A471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59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EB9D-47F1-4F36-B8D2-983D94169F67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8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44AB-8E0E-4A6D-BCFF-D135A964D717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4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F7D7B-CB56-4FEC-9553-7F9F27547081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847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42AF-EDF3-47E8-AC86-DDF960373FBA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76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B8C4B-9F13-44F7-91AA-BE34B250C92B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77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31343-9004-46CD-B9F6-C059D28474F9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43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8E73D-B89C-4653-A5D6-49441A73A542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24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BEE-FF23-4B34-980B-C5D2C7B80BC5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69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6CA0-481B-4035-8FAD-CBF1CED4A9F9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11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44658-2818-4CB6-AE4F-9E108F06AC94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66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6DA93-0F46-47E4-9424-9F93FBD8DA99}" type="datetime1">
              <a:rPr lang="ko-KR" altLang="en-US" smtClean="0"/>
              <a:t>2011-11-02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FA9B3-5D97-4DCB-BFD1-A5DF44526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67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4.wdp"/><Relationship Id="rId3" Type="http://schemas.microsoft.com/office/2007/relationships/hdphoto" Target="../media/hdphoto9.wdp"/><Relationship Id="rId7" Type="http://schemas.microsoft.com/office/2007/relationships/hdphoto" Target="../media/hdphoto11.wdp"/><Relationship Id="rId12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13.wdp"/><Relationship Id="rId5" Type="http://schemas.microsoft.com/office/2007/relationships/hdphoto" Target="../media/hdphoto10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12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21.wdp"/><Relationship Id="rId3" Type="http://schemas.microsoft.com/office/2007/relationships/hdphoto" Target="../media/hdphoto16.wdp"/><Relationship Id="rId7" Type="http://schemas.microsoft.com/office/2007/relationships/hdphoto" Target="../media/hdphoto18.wdp"/><Relationship Id="rId12" Type="http://schemas.openxmlformats.org/officeDocument/2006/relationships/image" Target="../media/image28.png"/><Relationship Id="rId17" Type="http://schemas.microsoft.com/office/2007/relationships/hdphoto" Target="../media/hdphoto23.wdp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20.wdp"/><Relationship Id="rId5" Type="http://schemas.microsoft.com/office/2007/relationships/hdphoto" Target="../media/hdphoto17.wdp"/><Relationship Id="rId15" Type="http://schemas.microsoft.com/office/2007/relationships/hdphoto" Target="../media/hdphoto22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19.wdp"/><Relationship Id="rId1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7" Type="http://schemas.microsoft.com/office/2007/relationships/hdphoto" Target="../media/hdphoto30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29.wdp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-489297"/>
            <a:ext cx="7772400" cy="211809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/>
          <a:p>
            <a:r>
              <a:rPr lang="en-US" altLang="ko-KR" sz="60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Introduce of </a:t>
            </a:r>
            <a:r>
              <a:rPr lang="en-US" altLang="ko-KR" sz="60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Nmap</a:t>
            </a:r>
            <a:endParaRPr lang="ko-KR" altLang="en-US" sz="4800" dirty="0">
              <a:solidFill>
                <a:schemeClr val="bg1">
                  <a:lumMod val="85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371600" y="2996952"/>
            <a:ext cx="7772400" cy="3861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altLang="ko-KR" dirty="0" smtClean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  <a:p>
            <a:pPr algn="r"/>
            <a:endParaRPr lang="en-US" altLang="ko-KR" dirty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  <a:p>
            <a:pPr algn="r"/>
            <a:r>
              <a:rPr lang="ko-KR" altLang="en-US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이름</a:t>
            </a:r>
            <a:r>
              <a:rPr lang="en-US" altLang="ko-KR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: </a:t>
            </a:r>
            <a:r>
              <a:rPr lang="en-US" altLang="ko-KR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nsh009</a:t>
            </a:r>
            <a:endParaRPr lang="en-US" altLang="ko-KR" sz="3600" spc="300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  <a:p>
            <a:pPr algn="r"/>
            <a:r>
              <a:rPr lang="ko-KR" altLang="en-US" sz="3600" spc="3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학번</a:t>
            </a:r>
            <a:r>
              <a:rPr lang="en-US" altLang="ko-KR" sz="3600" spc="3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: </a:t>
            </a:r>
            <a:r>
              <a:rPr lang="en-US" altLang="ko-KR" sz="36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112</a:t>
            </a:r>
            <a:endParaRPr lang="en-US" altLang="ko-KR" sz="3600" spc="3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02624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240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0" y="-747464"/>
            <a:ext cx="9144000" cy="21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bg1"/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Summary</a:t>
            </a:r>
            <a:endParaRPr lang="ko-KR" altLang="en-US" sz="7200" dirty="0">
              <a:solidFill>
                <a:schemeClr val="bg1"/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6876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What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Download &amp; Setup</a:t>
            </a:r>
          </a:p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r>
              <a:rPr lang="en-US" altLang="ko-KR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4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사용</a:t>
            </a:r>
            <a:endParaRPr lang="en-US" altLang="ko-KR" sz="48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r>
              <a:rPr lang="en-US" altLang="ko-KR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4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사용</a:t>
            </a:r>
            <a:endParaRPr lang="en-US" altLang="ko-KR" sz="48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Source Code</a:t>
            </a:r>
          </a:p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6. Other</a:t>
            </a:r>
          </a:p>
          <a:p>
            <a:pPr marL="0" indent="0">
              <a:buNone/>
            </a:pP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ko-K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294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914400" indent="-914400">
              <a:buAutoNum type="arabicPeriod"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What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1063277"/>
            <a:ext cx="8568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ko-KR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 Mapper(Fyodor </a:t>
            </a: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개발유지</a:t>
            </a:r>
            <a:r>
              <a:rPr lang="en-US" altLang="ko-KR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ko-KR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네트워크탐</a:t>
            </a:r>
            <a:r>
              <a:rPr lang="ko-KR" alt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색</a:t>
            </a:r>
            <a:r>
              <a:rPr lang="en-US" altLang="ko-KR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보안 감사</a:t>
            </a:r>
            <a:endParaRPr lang="en-US" altLang="ko-KR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다양한 운영체제 지원</a:t>
            </a:r>
            <a:endParaRPr lang="en-US" altLang="ko-KR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ko-KR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GUI(Graphical user interface) </a:t>
            </a: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모드지원</a:t>
            </a:r>
            <a:endParaRPr lang="en-US" altLang="ko-KR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거대한 네트워크 스캔가능</a:t>
            </a:r>
            <a:endParaRPr lang="en-US" altLang="ko-KR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ko-KR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GPL</a:t>
            </a:r>
            <a:r>
              <a:rPr lang="ko-KR" altLang="en-US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라이센스에</a:t>
            </a: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따라 수정 및 </a:t>
            </a:r>
            <a:r>
              <a:rPr lang="ko-KR" altLang="en-US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재배포</a:t>
            </a: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가능</a:t>
            </a:r>
            <a:endParaRPr lang="en-US" altLang="ko-KR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en-US" altLang="ko-KR" sz="24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300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914400" indent="-914400">
              <a:buAutoNum type="arabicPeriod"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What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1063277"/>
            <a:ext cx="8568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호스트 발견 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살아있는 호스트</a:t>
            </a: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서비스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버전 탐지 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서비스 프로토콜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애플리케이션 버전 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    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이름 등</a:t>
            </a: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운영체제 탐지 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데이터 </a:t>
            </a:r>
            <a:r>
              <a:rPr lang="ko-KR" altLang="en-US" sz="24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비교후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출력</a:t>
            </a: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네트워크 경로추적 </a:t>
            </a:r>
            <a:r>
              <a:rPr lang="en-US" altLang="ko-KR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o-KR" alt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확률이 높은 포트와 프로토콜 결정</a:t>
            </a:r>
            <a:endParaRPr lang="en-US" altLang="ko-KR" sz="24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24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내용 개체 틀 11"/>
          <p:cNvSpPr txBox="1">
            <a:spLocks/>
          </p:cNvSpPr>
          <p:nvPr/>
        </p:nvSpPr>
        <p:spPr>
          <a:xfrm>
            <a:off x="323528" y="4941168"/>
            <a:ext cx="8568952" cy="56780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무분별한 스캐닝은 공격으로 간주 </a:t>
            </a:r>
            <a:endParaRPr lang="en-US" altLang="ko-K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법적 대응가능</a:t>
            </a:r>
            <a:endParaRPr lang="en-US" altLang="ko-K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486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914400" indent="-914400">
              <a:buAutoNum type="arabicPeriod"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What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836712"/>
            <a:ext cx="856895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Bourne Ultimatum (2007)</a:t>
            </a:r>
            <a:endParaRPr lang="en-US" altLang="ko-KR" sz="24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02" y="1412776"/>
            <a:ext cx="5935204" cy="244827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61" y="4437112"/>
            <a:ext cx="5936400" cy="22736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내용 개체 틀 11"/>
          <p:cNvSpPr txBox="1">
            <a:spLocks/>
          </p:cNvSpPr>
          <p:nvPr/>
        </p:nvSpPr>
        <p:spPr>
          <a:xfrm>
            <a:off x="323528" y="3861048"/>
            <a:ext cx="856895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(1999)</a:t>
            </a:r>
            <a:r>
              <a:rPr lang="ko-KR" alt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120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Download &amp; Setup</a:t>
            </a:r>
          </a:p>
          <a:p>
            <a:pPr marL="914400" indent="-914400">
              <a:buAutoNum type="arabicPeriod"/>
            </a:pP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692696"/>
            <a:ext cx="8568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다운로드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http://nmap.org/download.html</a:t>
            </a: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2776"/>
            <a:ext cx="889248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Download &amp; Setup</a:t>
            </a:r>
          </a:p>
          <a:p>
            <a:pPr marL="914400" indent="-914400">
              <a:buAutoNum type="arabicPeriod"/>
            </a:pP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919261"/>
            <a:ext cx="8568952" cy="56780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설치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패키지 파일 다운로드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wget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패키지 주소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설치하기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구동하기</a:t>
            </a: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내용 개체 틀 11"/>
          <p:cNvSpPr txBox="1">
            <a:spLocks/>
          </p:cNvSpPr>
          <p:nvPr/>
        </p:nvSpPr>
        <p:spPr>
          <a:xfrm>
            <a:off x="971600" y="3583557"/>
            <a:ext cx="8568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</a:rPr>
              <a:t>#tar </a:t>
            </a:r>
            <a:r>
              <a:rPr lang="en-US" altLang="ko-KR" sz="2800" dirty="0" err="1">
                <a:solidFill>
                  <a:srgbClr val="FFFF00"/>
                </a:solidFill>
              </a:rPr>
              <a:t>xvfj</a:t>
            </a:r>
            <a:r>
              <a:rPr lang="en-US" altLang="ko-KR" sz="2800" dirty="0">
                <a:solidFill>
                  <a:srgbClr val="FFFF00"/>
                </a:solidFill>
              </a:rPr>
              <a:t> </a:t>
            </a:r>
            <a:r>
              <a:rPr lang="ko-KR" altLang="en-US" sz="2800" dirty="0" smtClean="0">
                <a:solidFill>
                  <a:srgbClr val="FFFF00"/>
                </a:solidFill>
              </a:rPr>
              <a:t>파일이름</a:t>
            </a:r>
            <a:r>
              <a:rPr lang="en-US" altLang="ko-KR" sz="2800" dirty="0">
                <a:solidFill>
                  <a:srgbClr val="FFFF00"/>
                </a:solidFill>
              </a:rPr>
              <a:t/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en-US" altLang="ko-KR" sz="2800" dirty="0">
                <a:solidFill>
                  <a:srgbClr val="FFFF00"/>
                </a:solidFill>
              </a:rPr>
              <a:t>#./configure 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</a:rPr>
              <a:t>#make</a:t>
            </a:r>
            <a:r>
              <a:rPr lang="en-US" altLang="ko-KR" sz="2800" dirty="0">
                <a:solidFill>
                  <a:srgbClr val="FFFF00"/>
                </a:solidFill>
              </a:rPr>
              <a:t/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en-US" altLang="ko-KR" sz="2800" dirty="0">
                <a:solidFill>
                  <a:srgbClr val="FFFF00"/>
                </a:solidFill>
              </a:rPr>
              <a:t>#make install</a:t>
            </a:r>
            <a:endParaRPr lang="en-US" altLang="ko-KR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960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Download &amp; Setup</a:t>
            </a:r>
          </a:p>
          <a:p>
            <a:pPr marL="914400" indent="-914400">
              <a:buAutoNum type="arabicPeriod"/>
            </a:pP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7" cy="571563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5420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Download &amp; Setup</a:t>
            </a:r>
          </a:p>
          <a:p>
            <a:pPr marL="914400" indent="-914400">
              <a:buAutoNum type="arabicPeriod"/>
            </a:pP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692696"/>
            <a:ext cx="8568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Ubuntu Movi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90872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006429"/>
            <a:ext cx="6252693" cy="36094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타이핑시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 모든 옵션에 관한 설명 출력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 실행 추천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574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다양한 스캔 타입과 옵션이 존재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http</a:t>
            </a:r>
            <a:r>
              <a:rPr lang="en-US" altLang="ko-KR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://nmap.org/book/man-briefoptions.html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기본적인 스캔 형식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스캔타입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[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옵션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&lt;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대상 목적지 호스트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>
              <a:buFont typeface="Arial" charset="0"/>
              <a:buChar char="•"/>
            </a:pP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띄어쓰기와 대소문자 구별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도메인명보다는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주소를 입력 </a:t>
            </a: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endParaRPr lang="en-US" altLang="ko-KR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64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타켓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지정법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111.222.333.30-70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범위지정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111.222.333.444 444.333.222.111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두개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 호스트 스캔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숫자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숫자만큼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랜덤하게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스캔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42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타켓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지정법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111.222.333.30 -p 21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21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번 포트 스캔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111.222.333.444 -p 10-100 </a:t>
            </a:r>
            <a:r>
              <a:rPr lang="en-US" altLang="ko-KR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10~100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번포트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스캔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111.222.333.444 -F </a:t>
            </a:r>
            <a:r>
              <a:rPr lang="en-US" altLang="ko-KR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사용빈도가 높은 포트 스캔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359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919261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크게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가지의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 Type</a:t>
            </a: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Open Scan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sT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TCP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연결을 사용한 포트를 스캔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(3-</a:t>
            </a:r>
            <a:r>
              <a:rPr lang="ko-KR" alt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핸드셰이크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sU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UTP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연결을 사용한 포트를 스캔</a:t>
            </a: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endParaRPr lang="en-US" altLang="ko-K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sP</a:t>
            </a: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Ping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을 이용한 스캔</a:t>
            </a: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774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919261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크게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가지의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 Type</a:t>
            </a: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Stealth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Scan</a:t>
            </a: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sF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FIN</a:t>
            </a: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sX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Xmas          </a:t>
            </a:r>
          </a:p>
          <a:p>
            <a:pPr marL="0" indent="0">
              <a:buNone/>
            </a:pPr>
            <a:endParaRPr lang="en-US" altLang="ko-K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sN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Null</a:t>
            </a:r>
          </a:p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TCP FIN / Xmas / NII</a:t>
            </a: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3126447"/>
            <a:ext cx="54726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rgbClr val="FFFF00"/>
                </a:solidFill>
              </a:rPr>
              <a:t>방화벽 뒤에 있는 시스템을 </a:t>
            </a:r>
            <a:r>
              <a:rPr lang="ko-KR" altLang="en-US" sz="2800" dirty="0" err="1" smtClean="0">
                <a:solidFill>
                  <a:srgbClr val="FFFF00"/>
                </a:solidFill>
              </a:rPr>
              <a:t>스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endParaRPr lang="en-US" altLang="ko-KR" sz="2800" dirty="0">
              <a:solidFill>
                <a:srgbClr val="FFFF00"/>
              </a:solidFill>
            </a:endParaRPr>
          </a:p>
          <a:p>
            <a:r>
              <a:rPr lang="ko-KR" altLang="en-US" sz="2800" dirty="0" err="1" smtClean="0">
                <a:solidFill>
                  <a:srgbClr val="FFFF00"/>
                </a:solidFill>
              </a:rPr>
              <a:t>캔하기</a:t>
            </a:r>
            <a:r>
              <a:rPr lang="ko-KR" altLang="en-US" sz="2800" dirty="0" smtClean="0">
                <a:solidFill>
                  <a:srgbClr val="FFFF00"/>
                </a:solidFill>
              </a:rPr>
              <a:t> 위해 사용됨 활용빈도가 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endParaRPr lang="en-US" altLang="ko-KR" sz="2800" dirty="0">
              <a:solidFill>
                <a:srgbClr val="FFFF00"/>
              </a:solidFill>
            </a:endParaRPr>
          </a:p>
          <a:p>
            <a:r>
              <a:rPr lang="ko-KR" altLang="en-US" sz="2800" dirty="0" smtClean="0">
                <a:solidFill>
                  <a:srgbClr val="FFFF00"/>
                </a:solidFill>
              </a:rPr>
              <a:t>떨어짐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21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919261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크게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가지의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 Type</a:t>
            </a: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Half-Open Scan</a:t>
            </a:r>
          </a:p>
          <a:p>
            <a:pPr marL="0" indent="0">
              <a:buNone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-</a:t>
            </a:r>
            <a:r>
              <a:rPr lang="en-US" altLang="ko-K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sS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TCP 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헤더의</a:t>
            </a: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SYN</a:t>
            </a:r>
            <a:r>
              <a:rPr lang="ko-KR" alt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비트를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이용하지만 완전한    </a:t>
            </a: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TCP 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세션을 생성하지 않음</a:t>
            </a: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	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	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*TCP </a:t>
            </a:r>
            <a:r>
              <a:rPr lang="ko-KR" alt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스캔시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가장빠른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방법</a:t>
            </a: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741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919261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다양한 옵션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 : OS 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탐지 활성화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오픈된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포트들의 서비스 정보 출력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-v : 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스캔의 세부사항 표시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 : Decoy 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기능 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Scanner host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속임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추가옵션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n,R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Dns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록업을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할것인지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설정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-f :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패킷을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조각내서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전송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방화벽통과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스캔결과를 텍스트 파일로 출력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ex) #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en-US" altLang="ko-KR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scan 111.222.333.444</a:t>
            </a:r>
          </a:p>
          <a:p>
            <a:pPr marL="0" indent="0">
              <a:buNone/>
            </a:pP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-T[0-5] : </a:t>
            </a:r>
            <a:r>
              <a:rPr lang="ko-KR" altLang="en-US" sz="30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 속도 설정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56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919261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실제 구동에 앞서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514350" indent="-514350">
              <a:buAutoNum type="arabicPeriod"/>
            </a:pP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 만으로도 법에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접촉되는행위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endParaRPr lang="en-US" altLang="ko-KR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서버에 과부화가 </a:t>
            </a:r>
            <a:r>
              <a:rPr lang="ko-KR" altLang="en-US" sz="3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올수도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endParaRPr lang="en-US" altLang="ko-KR" sz="3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ko-KR" altLang="en-US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정확한 정보는 아님</a:t>
            </a:r>
            <a:endParaRPr lang="en-US" altLang="ko-KR" sz="3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345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9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포트 스캔 모습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39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9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 OS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스캔 모습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632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9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포트 스캔 모습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411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9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 OS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스캔 모습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411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9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사용시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753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 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9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내용 개체 틀 11"/>
          <p:cNvSpPr txBox="1">
            <a:spLocks/>
          </p:cNvSpPr>
          <p:nvPr/>
        </p:nvSpPr>
        <p:spPr>
          <a:xfrm>
            <a:off x="323528" y="1063277"/>
            <a:ext cx="8568952" cy="553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사용시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0" y="1700808"/>
            <a:ext cx="6553360" cy="491502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612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내용 개체 틀 11"/>
          <p:cNvSpPr txBox="1">
            <a:spLocks/>
          </p:cNvSpPr>
          <p:nvPr/>
        </p:nvSpPr>
        <p:spPr>
          <a:xfrm>
            <a:off x="323528" y="1063277"/>
            <a:ext cx="8568952" cy="618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윈도우시 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zenmap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타이핑 혹은 직접 실행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Nmap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CUI(Command Line Interface)</a:t>
            </a:r>
          </a:p>
          <a:p>
            <a:pPr marL="0" indent="0">
              <a:buNone/>
            </a:pPr>
            <a:r>
              <a:rPr lang="en-US" altLang="ko-KR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Zenmap</a:t>
            </a:r>
            <a:r>
              <a:rPr lang="en-US" altLang="ko-KR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altLang="ko-K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GUI(Graphical User Interface)</a:t>
            </a:r>
          </a:p>
          <a:p>
            <a:pPr marL="0" indent="0">
              <a:buNone/>
            </a:pP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기본적인 코어는 동일</a:t>
            </a:r>
            <a:endParaRPr lang="en-US" altLang="ko-KR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두 스캔의 결과를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비교할수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있음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스캔결과를 유지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관리할수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있음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프로필을 이용하여 동일한 설정의 스캔을 수행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토폴로지를 </a:t>
            </a:r>
            <a:r>
              <a:rPr lang="ko-KR" altLang="en-US" sz="30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만들수</a:t>
            </a:r>
            <a:r>
              <a:rPr lang="ko-KR" alt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생</a:t>
            </a:r>
            <a:r>
              <a:rPr lang="ko-KR" alt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</a:t>
            </a: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endParaRPr lang="en-US" altLang="ko-KR" sz="30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62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6" cy="571563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6" cy="57156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5" cy="57156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4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4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27584" y="4149080"/>
            <a:ext cx="74168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</a:rPr>
              <a:t>Scan – </a:t>
            </a:r>
            <a:r>
              <a:rPr lang="ko-KR" altLang="en-US" sz="2800" dirty="0" smtClean="0">
                <a:solidFill>
                  <a:srgbClr val="FFFF00"/>
                </a:solidFill>
              </a:rPr>
              <a:t>불러오기</a:t>
            </a:r>
            <a:r>
              <a:rPr lang="en-US" altLang="ko-KR" sz="2800" dirty="0" smtClean="0">
                <a:solidFill>
                  <a:srgbClr val="FFFF00"/>
                </a:solidFill>
              </a:rPr>
              <a:t>,</a:t>
            </a:r>
            <a:r>
              <a:rPr lang="ko-KR" altLang="en-US" sz="2800" dirty="0" smtClean="0">
                <a:solidFill>
                  <a:srgbClr val="FFFF00"/>
                </a:solidFill>
              </a:rPr>
              <a:t>저장</a:t>
            </a:r>
            <a:r>
              <a:rPr lang="en-US" altLang="ko-KR" sz="2800" dirty="0" smtClean="0">
                <a:solidFill>
                  <a:srgbClr val="FFFF00"/>
                </a:solidFill>
              </a:rPr>
              <a:t>,</a:t>
            </a:r>
            <a:r>
              <a:rPr lang="ko-KR" altLang="en-US" sz="2800" dirty="0" err="1" smtClean="0">
                <a:solidFill>
                  <a:srgbClr val="FFFF00"/>
                </a:solidFill>
              </a:rPr>
              <a:t>프린터등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r>
              <a:rPr lang="en-US" altLang="ko-KR" sz="2800" dirty="0" smtClean="0">
                <a:solidFill>
                  <a:srgbClr val="FFFF00"/>
                </a:solidFill>
              </a:rPr>
              <a:t>Tools – </a:t>
            </a:r>
            <a:r>
              <a:rPr lang="ko-KR" altLang="en-US" sz="2800" dirty="0" smtClean="0">
                <a:solidFill>
                  <a:srgbClr val="FFFF00"/>
                </a:solidFill>
              </a:rPr>
              <a:t>결과를 검색하거나 비교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r>
              <a:rPr lang="en-US" altLang="ko-KR" sz="2800" dirty="0" smtClean="0">
                <a:solidFill>
                  <a:srgbClr val="FFFF00"/>
                </a:solidFill>
              </a:rPr>
              <a:t>Profile – </a:t>
            </a:r>
            <a:r>
              <a:rPr lang="ko-KR" altLang="en-US" sz="2800" dirty="0" smtClean="0">
                <a:solidFill>
                  <a:srgbClr val="FFFF00"/>
                </a:solidFill>
              </a:rPr>
              <a:t>개인 사용자의 환경 설정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r>
              <a:rPr lang="en-US" altLang="ko-KR" sz="2800" dirty="0" smtClean="0">
                <a:solidFill>
                  <a:srgbClr val="FFFF00"/>
                </a:solidFill>
              </a:rPr>
              <a:t>Help – </a:t>
            </a:r>
            <a:r>
              <a:rPr lang="ko-KR" altLang="en-US" sz="2800" dirty="0" smtClean="0">
                <a:solidFill>
                  <a:srgbClr val="FFFF00"/>
                </a:solidFill>
              </a:rPr>
              <a:t>도움말</a:t>
            </a:r>
            <a:r>
              <a:rPr lang="en-US" altLang="ko-KR" sz="2800" dirty="0" smtClean="0">
                <a:solidFill>
                  <a:srgbClr val="FFFF00"/>
                </a:solidFill>
              </a:rPr>
              <a:t>,</a:t>
            </a:r>
            <a:r>
              <a:rPr lang="ko-KR" altLang="en-US" sz="2800" dirty="0" err="1" smtClean="0">
                <a:solidFill>
                  <a:srgbClr val="FFFF00"/>
                </a:solidFill>
              </a:rPr>
              <a:t>버그리포트등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65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834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4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900000"/>
            <a:ext cx="7620844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1214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6" cy="571563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7524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879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5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032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 </a:t>
            </a:r>
            <a:r>
              <a:rPr lang="en-US" altLang="ko-KR" sz="4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Using </a:t>
            </a:r>
            <a:r>
              <a:rPr lang="en-US" altLang="ko-KR" sz="4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Zenmap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0194"/>
            <a:ext cx="7620844" cy="571563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906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 Source Code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357883"/>
            <a:ext cx="5748636" cy="431147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0780" y="836712"/>
            <a:ext cx="7416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</a:rPr>
              <a:t>* </a:t>
            </a:r>
            <a:r>
              <a:rPr lang="ko-KR" altLang="en-US" sz="2800" dirty="0" smtClean="0">
                <a:solidFill>
                  <a:srgbClr val="FFFF00"/>
                </a:solidFill>
              </a:rPr>
              <a:t>배포되는 소스코드의 모습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r>
              <a:rPr lang="en-US" altLang="ko-KR" sz="2800" dirty="0" smtClean="0">
                <a:solidFill>
                  <a:srgbClr val="FFFF00"/>
                </a:solidFill>
              </a:rPr>
              <a:t>  </a:t>
            </a:r>
            <a:r>
              <a:rPr lang="ko-KR" altLang="en-US" sz="2800" dirty="0" err="1" smtClean="0">
                <a:solidFill>
                  <a:srgbClr val="FFFF00"/>
                </a:solidFill>
              </a:rPr>
              <a:t>재수정하여</a:t>
            </a:r>
            <a:r>
              <a:rPr lang="ko-KR" altLang="en-US" sz="2800" dirty="0" smtClean="0">
                <a:solidFill>
                  <a:srgbClr val="FFFF00"/>
                </a:solidFill>
              </a:rPr>
              <a:t> 컴파일 가능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r>
              <a:rPr lang="en-US" altLang="ko-KR" sz="2800" dirty="0">
                <a:solidFill>
                  <a:srgbClr val="FFFF00"/>
                </a:solidFill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</a:rPr>
              <a:t> DB</a:t>
            </a:r>
            <a:r>
              <a:rPr lang="ko-KR" altLang="en-US" sz="2800" dirty="0" smtClean="0">
                <a:solidFill>
                  <a:srgbClr val="FFFF00"/>
                </a:solidFill>
              </a:rPr>
              <a:t>수정 하여 추가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3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 Source Code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780" y="83671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</a:rPr>
              <a:t> </a:t>
            </a:r>
            <a:r>
              <a:rPr lang="en-US" altLang="ko-KR" sz="2800" dirty="0" err="1" smtClean="0">
                <a:solidFill>
                  <a:srgbClr val="FFFF00"/>
                </a:solidFill>
              </a:rPr>
              <a:t>c,c</a:t>
            </a:r>
            <a:r>
              <a:rPr lang="en-US" altLang="ko-KR" sz="2800" dirty="0" smtClean="0">
                <a:solidFill>
                  <a:srgbClr val="FFFF00"/>
                </a:solidFill>
              </a:rPr>
              <a:t>++ </a:t>
            </a:r>
            <a:r>
              <a:rPr lang="ko-KR" altLang="en-US" sz="2800" dirty="0" smtClean="0">
                <a:solidFill>
                  <a:srgbClr val="FFFF00"/>
                </a:solidFill>
              </a:rPr>
              <a:t>언어로 작성 수정하기 쉬움</a:t>
            </a:r>
            <a:endParaRPr lang="en-US" altLang="ko-KR" sz="2800" dirty="0" smtClean="0">
              <a:solidFill>
                <a:srgbClr val="FFFF0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31251"/>
            <a:ext cx="6912768" cy="518457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" y="1432800"/>
            <a:ext cx="6912768" cy="518457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" y="1432800"/>
            <a:ext cx="6912768" cy="518457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8779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40352" y="6334780"/>
            <a:ext cx="1621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/20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 Source Code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63817"/>
            <a:ext cx="6540724" cy="490554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0780" y="83671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</a:rPr>
              <a:t>* </a:t>
            </a:r>
            <a:r>
              <a:rPr lang="en-US" altLang="ko-KR" sz="2800" dirty="0" err="1" smtClean="0">
                <a:solidFill>
                  <a:srgbClr val="FFFF00"/>
                </a:solidFill>
              </a:rPr>
              <a:t>nmap-os-db</a:t>
            </a:r>
            <a:endParaRPr lang="en-US" altLang="ko-KR" sz="2800" dirty="0" smtClean="0">
              <a:solidFill>
                <a:srgbClr val="FFFF00"/>
              </a:solidFill>
            </a:endParaRPr>
          </a:p>
          <a:p>
            <a:r>
              <a:rPr lang="en-US" altLang="ko-KR" sz="2800" dirty="0" smtClean="0">
                <a:solidFill>
                  <a:srgbClr val="FFFF00"/>
                </a:solidFill>
              </a:rPr>
              <a:t>  </a:t>
            </a:r>
            <a:r>
              <a:rPr lang="ko-KR" altLang="en-US" sz="2800" dirty="0" err="1" smtClean="0">
                <a:solidFill>
                  <a:srgbClr val="FFFF00"/>
                </a:solidFill>
              </a:rPr>
              <a:t>여러버전의</a:t>
            </a:r>
            <a:r>
              <a:rPr lang="ko-KR" altLang="en-US" sz="2800" dirty="0" smtClean="0">
                <a:solidFill>
                  <a:srgbClr val="FFFF00"/>
                </a:solidFill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</a:rPr>
              <a:t>OS</a:t>
            </a:r>
            <a:r>
              <a:rPr lang="ko-KR" altLang="en-US" sz="2800" dirty="0" smtClean="0">
                <a:solidFill>
                  <a:srgbClr val="FFFF00"/>
                </a:solidFill>
              </a:rPr>
              <a:t>값들의 </a:t>
            </a:r>
            <a:r>
              <a:rPr lang="ko-KR" altLang="en-US" sz="2800" dirty="0" err="1" smtClean="0">
                <a:solidFill>
                  <a:srgbClr val="FFFF00"/>
                </a:solidFill>
              </a:rPr>
              <a:t>리턴값</a:t>
            </a:r>
            <a:r>
              <a:rPr lang="ko-KR" altLang="en-US" sz="2800" dirty="0" smtClean="0">
                <a:solidFill>
                  <a:srgbClr val="FFFF00"/>
                </a:solidFill>
              </a:rPr>
              <a:t> 정의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22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 Source Code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00" y="1764000"/>
            <a:ext cx="6541200" cy="49059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0780" y="83671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</a:rPr>
              <a:t>* </a:t>
            </a:r>
            <a:r>
              <a:rPr lang="en-US" altLang="ko-KR" sz="2800" dirty="0" err="1" smtClean="0">
                <a:solidFill>
                  <a:srgbClr val="FFFF00"/>
                </a:solidFill>
              </a:rPr>
              <a:t>nmap</a:t>
            </a:r>
            <a:r>
              <a:rPr lang="en-US" altLang="ko-KR" sz="2800" dirty="0" smtClean="0">
                <a:solidFill>
                  <a:srgbClr val="FFFF00"/>
                </a:solidFill>
              </a:rPr>
              <a:t>-services</a:t>
            </a:r>
          </a:p>
          <a:p>
            <a:r>
              <a:rPr lang="en-US" altLang="ko-KR" sz="2800" dirty="0" smtClean="0">
                <a:solidFill>
                  <a:srgbClr val="FFFF00"/>
                </a:solidFill>
              </a:rPr>
              <a:t>  </a:t>
            </a:r>
            <a:r>
              <a:rPr lang="ko-KR" altLang="en-US" sz="2800" dirty="0" smtClean="0">
                <a:solidFill>
                  <a:srgbClr val="FFFF00"/>
                </a:solidFill>
              </a:rPr>
              <a:t>포</a:t>
            </a:r>
            <a:r>
              <a:rPr lang="ko-KR" altLang="en-US" sz="2800" dirty="0">
                <a:solidFill>
                  <a:srgbClr val="FFFF00"/>
                </a:solidFill>
              </a:rPr>
              <a:t>트</a:t>
            </a:r>
            <a:r>
              <a:rPr lang="ko-KR" altLang="en-US" sz="2800" dirty="0" smtClean="0">
                <a:solidFill>
                  <a:srgbClr val="FFFF00"/>
                </a:solidFill>
              </a:rPr>
              <a:t>들의 대표적 서비스 정의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 Other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9771"/>
            <a:ext cx="7188796" cy="53915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0780" y="83671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err="1" smtClean="0">
                <a:solidFill>
                  <a:srgbClr val="FFFF00"/>
                </a:solidFill>
              </a:rPr>
              <a:t>Netifera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11"/>
          <p:cNvSpPr>
            <a:spLocks noGrp="1"/>
          </p:cNvSpPr>
          <p:nvPr>
            <p:ph idx="1"/>
          </p:nvPr>
        </p:nvSpPr>
        <p:spPr>
          <a:xfrm>
            <a:off x="35496" y="55166"/>
            <a:ext cx="90010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4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 Other</a:t>
            </a:r>
            <a:endParaRPr lang="en-US" altLang="ko-KR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9771"/>
            <a:ext cx="7188796" cy="53915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0780" y="83671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err="1" smtClean="0">
                <a:solidFill>
                  <a:srgbClr val="FFFF00"/>
                </a:solidFill>
              </a:rPr>
              <a:t>Autoscan</a:t>
            </a:r>
            <a:endParaRPr lang="ko-KR" alt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90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620689"/>
            <a:ext cx="7772400" cy="5256584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  <a:bevelB w="69850" h="38100" prst="cross"/>
            </a:sp3d>
          </a:bodyPr>
          <a:lstStyle/>
          <a:p>
            <a:r>
              <a:rPr lang="ko-KR" alt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질</a:t>
            </a:r>
            <a:r>
              <a:rPr lang="ko-KR" altLang="en-US" sz="7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문</a:t>
            </a: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en-US" altLang="ko-KR" sz="7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sz="72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r>
              <a:rPr lang="ko-KR" alt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감사합니다</a:t>
            </a: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>.</a:t>
            </a: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  <a:t/>
            </a:r>
            <a:b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127000" dir="3060000" algn="tl" rotWithShape="0">
                    <a:prstClr val="black">
                      <a:alpha val="90000"/>
                    </a:prstClr>
                  </a:outerShdw>
                </a:effectLst>
              </a:rPr>
            </a:br>
            <a:endParaRPr lang="ko-KR" altLang="en-US" dirty="0">
              <a:solidFill>
                <a:schemeClr val="accent6">
                  <a:lumMod val="50000"/>
                </a:schemeClr>
              </a:solidFill>
              <a:effectLst>
                <a:outerShdw blurRad="38100" dist="127000" dir="3060000" algn="tl" rotWithShape="0">
                  <a:prstClr val="black">
                    <a:alpha val="9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6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690</Words>
  <Application>Microsoft Office PowerPoint</Application>
  <PresentationFormat>화면 슬라이드 쇼(4:3)</PresentationFormat>
  <Paragraphs>202</Paragraphs>
  <Slides>39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Office 테마</vt:lpstr>
      <vt:lpstr>Introduce of Nmap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질문   감사합니다.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Nss</dc:creator>
  <cp:lastModifiedBy>sun</cp:lastModifiedBy>
  <cp:revision>125</cp:revision>
  <dcterms:created xsi:type="dcterms:W3CDTF">2011-09-09T11:55:11Z</dcterms:created>
  <dcterms:modified xsi:type="dcterms:W3CDTF">2011-11-02T11:57:49Z</dcterms:modified>
</cp:coreProperties>
</file>